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2" r:id="rId5"/>
    <p:sldId id="264" r:id="rId6"/>
    <p:sldId id="266" r:id="rId7"/>
    <p:sldId id="268" r:id="rId8"/>
    <p:sldId id="270" r:id="rId9"/>
    <p:sldId id="272" r:id="rId10"/>
    <p:sldId id="274" r:id="rId11"/>
    <p:sldId id="276" r:id="rId12"/>
    <p:sldId id="278" r:id="rId13"/>
    <p:sldId id="290" r:id="rId14"/>
    <p:sldId id="292" r:id="rId15"/>
    <p:sldId id="280" r:id="rId16"/>
    <p:sldId id="282" r:id="rId17"/>
    <p:sldId id="284" r:id="rId18"/>
    <p:sldId id="286" r:id="rId19"/>
    <p:sldId id="28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47" autoAdjust="0"/>
    <p:restoredTop sz="94605" autoAdjust="0"/>
  </p:normalViewPr>
  <p:slideViewPr>
    <p:cSldViewPr>
      <p:cViewPr>
        <p:scale>
          <a:sx n="95" d="100"/>
          <a:sy n="95" d="100"/>
        </p:scale>
        <p:origin x="-2100" y="-4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47"/>
  <c:chart>
    <c:plotArea>
      <c:layout/>
      <c:barChart>
        <c:barDir val="col"/>
        <c:grouping val="clustered"/>
        <c:ser>
          <c:idx val="1"/>
          <c:order val="0"/>
          <c:tx>
            <c:strRef>
              <c:f>Лист1!$B$1</c:f>
              <c:strCache>
                <c:ptCount val="1"/>
                <c:pt idx="0">
                  <c:v>Доходы бюджета,млн. руб.</c:v>
                </c:pt>
              </c:strCache>
            </c:strRef>
          </c:tx>
          <c:dLbls>
            <c:dLblPos val="in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46203.06</c:v>
                </c:pt>
              </c:numCache>
            </c:numRef>
          </c:val>
        </c:ser>
        <c:ser>
          <c:idx val="2"/>
          <c:order val="1"/>
          <c:tx>
            <c:strRef>
              <c:f>Лист1!$C$1</c:f>
              <c:strCache>
                <c:ptCount val="1"/>
                <c:pt idx="0">
                  <c:v>Расходы бюджета, млн. руб.</c:v>
                </c:pt>
              </c:strCache>
            </c:strRef>
          </c:tx>
          <c:dLbls>
            <c:dLbl>
              <c:idx val="0"/>
              <c:layout>
                <c:manualLayout>
                  <c:x val="4.7560258597983497E-2"/>
                  <c:y val="7.2084372780128803E-2"/>
                </c:manualLayout>
              </c:layout>
              <c:dLblPos val="outEnd"/>
              <c:showVal val="1"/>
            </c:dLbl>
            <c:dLblPos val="in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46060.5</c:v>
                </c:pt>
              </c:numCache>
            </c:numRef>
          </c:val>
        </c:ser>
        <c:ser>
          <c:idx val="0"/>
          <c:order val="2"/>
          <c:tx>
            <c:strRef>
              <c:f>Лист1!$D$1</c:f>
              <c:strCache>
                <c:ptCount val="1"/>
                <c:pt idx="0">
                  <c:v>Профицит бюджета,млн. руб.</c:v>
                </c:pt>
              </c:strCache>
            </c:strRef>
          </c:tx>
          <c:dLbls>
            <c:dLblPos val="in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142.56</c:v>
                </c:pt>
              </c:numCache>
            </c:numRef>
          </c:val>
        </c:ser>
        <c:dLbls>
          <c:showVal val="1"/>
        </c:dLbls>
        <c:axId val="98537472"/>
        <c:axId val="98539008"/>
      </c:barChart>
      <c:catAx>
        <c:axId val="98537472"/>
        <c:scaling>
          <c:orientation val="minMax"/>
        </c:scaling>
        <c:axPos val="b"/>
        <c:numFmt formatCode="General" sourceLinked="1"/>
        <c:tickLblPos val="nextTo"/>
        <c:crossAx val="98539008"/>
        <c:crosses val="autoZero"/>
        <c:auto val="1"/>
        <c:lblAlgn val="ctr"/>
        <c:lblOffset val="100"/>
        <c:tickMarkSkip val="10"/>
      </c:catAx>
      <c:valAx>
        <c:axId val="98539008"/>
        <c:scaling>
          <c:orientation val="minMax"/>
          <c:max val="48000"/>
          <c:min val="0"/>
        </c:scaling>
        <c:axPos val="l"/>
        <c:majorGridlines/>
        <c:numFmt formatCode="General" sourceLinked="1"/>
        <c:tickLblPos val="nextTo"/>
        <c:crossAx val="98537472"/>
        <c:crosses val="autoZero"/>
        <c:crossBetween val="between"/>
        <c:majorUnit val="10000"/>
        <c:minorUnit val="1000"/>
        <c:dispUnits>
          <c:builtInUnit val="thousands"/>
          <c:dispUnitsLbl>
            <c:layout>
              <c:manualLayout>
                <c:xMode val="edge"/>
                <c:yMode val="edge"/>
                <c:x val="0"/>
                <c:y val="0.10308587598425201"/>
              </c:manualLayout>
            </c:layout>
            <c:tx>
              <c:rich>
                <a:bodyPr/>
                <a:lstStyle/>
                <a:p>
                  <a:pPr>
                    <a:defRPr/>
                  </a:pPr>
                  <a:r>
                    <a:rPr lang="ru-RU" dirty="0" smtClean="0"/>
                    <a:t>Млн.</a:t>
                  </a:r>
                  <a:endParaRPr lang="ru-RU" dirty="0"/>
                </a:p>
              </c:rich>
            </c:tx>
          </c:dispUnitsLbl>
        </c:dispUnits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8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руб.</c:v>
                </c:pt>
              </c:strCache>
            </c:strRef>
          </c:tx>
          <c:dLbls>
            <c:dLblPos val="ctr"/>
            <c:showVal val="1"/>
            <c:showLeaderLines val="1"/>
          </c:dLbls>
          <c:cat>
            <c:strRef>
              <c:f>Лист1!$A$2:$A$3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Лист1!$B$2:$B$3</c:f>
              <c:numCache>
                <c:formatCode>#,##0.00</c:formatCode>
                <c:ptCount val="2"/>
                <c:pt idx="0">
                  <c:v>8809.7199999999993</c:v>
                </c:pt>
                <c:pt idx="1">
                  <c:v>37393.339999999997</c:v>
                </c:pt>
              </c:numCache>
            </c:numRef>
          </c:val>
        </c:ser>
        <c:dLbls>
          <c:showVal val="1"/>
        </c:dLbls>
        <c:firstSliceAng val="0"/>
      </c:pie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7.8877231233566696E-3"/>
          <c:y val="0.10068325741584269"/>
          <c:w val="0.65790924850942534"/>
          <c:h val="0.875140063802434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руб.</c:v>
                </c:pt>
              </c:strCache>
            </c:strRef>
          </c:tx>
          <c:explosion val="12"/>
          <c:dPt>
            <c:idx val="7"/>
            <c:explosion val="0"/>
          </c:dPt>
          <c:dLbls>
            <c:showVal val="1"/>
            <c:showLeaderLines val="1"/>
          </c:dLbls>
          <c:cat>
            <c:strRef>
              <c:f>Лист1!$A$2:$A$10</c:f>
              <c:strCache>
                <c:ptCount val="9"/>
                <c:pt idx="0">
                  <c:v>Налог на доходы физических лиц </c:v>
                </c:pt>
                <c:pt idx="1">
                  <c:v>Акцизы по подакцизным товарам (продукции), производимым на территории Российской Федерации
</c:v>
                </c:pt>
                <c:pt idx="2">
                  <c:v>Налог на имущество физических лиц</c:v>
                </c:pt>
                <c:pt idx="3">
                  <c:v>Земельный налог </c:v>
                </c:pt>
                <c:pt idx="4">
                  <c:v>Государственная пошлина за совершение нотариальных действий (за исключением действий, совершаемых консульскими учреждениями Российской Федерации)</c:v>
                </c:pt>
                <c:pt idx="5">
                  <c:v>Доходы от использования имущества, находящегося в государственной и муниципальной собственности</c:v>
                </c:pt>
                <c:pt idx="6">
                  <c:v>Доходы от оказания платных услуг (работ) и компенсации затрат государства</c:v>
                </c:pt>
                <c:pt idx="7">
                  <c:v>Штрафы, санкции, возмещение ущерба</c:v>
                </c:pt>
                <c:pt idx="8">
                  <c:v>Безвозмездные поступления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5604.54</c:v>
                </c:pt>
                <c:pt idx="1">
                  <c:v>795.66</c:v>
                </c:pt>
                <c:pt idx="2">
                  <c:v>102.71</c:v>
                </c:pt>
                <c:pt idx="3">
                  <c:v>100.07</c:v>
                </c:pt>
                <c:pt idx="4">
                  <c:v>9.07</c:v>
                </c:pt>
                <c:pt idx="5">
                  <c:v>2161.84</c:v>
                </c:pt>
                <c:pt idx="6">
                  <c:v>24.83</c:v>
                </c:pt>
                <c:pt idx="7">
                  <c:v>11</c:v>
                </c:pt>
                <c:pt idx="8">
                  <c:v>37393.339999999997</c:v>
                </c:pt>
              </c:numCache>
            </c:numRef>
          </c:val>
        </c:ser>
        <c:dLbls>
          <c:showVal val="1"/>
        </c:dLbls>
      </c:pie3DChart>
    </c:plotArea>
    <c:legend>
      <c:legendPos val="r"/>
      <c:layout>
        <c:manualLayout>
          <c:xMode val="edge"/>
          <c:yMode val="edge"/>
          <c:x val="0.6972280857682478"/>
          <c:y val="1.4105972352278317E-2"/>
          <c:w val="0.29174883346294866"/>
          <c:h val="0.98530560096497211"/>
        </c:manualLayout>
      </c:layout>
      <c:txPr>
        <a:bodyPr/>
        <a:lstStyle/>
        <a:p>
          <a:pPr algn="just">
            <a:defRPr sz="1000" kern="0" spc="-100" baseline="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r>
              <a:rPr lang="ru-RU" dirty="0"/>
              <a:t>Исполнение бюджета муниципального образования поселок </a:t>
            </a:r>
            <a:r>
              <a:rPr lang="ru-RU" dirty="0" err="1"/>
              <a:t>Правохеттинский</a:t>
            </a:r>
            <a:r>
              <a:rPr lang="ru-RU" dirty="0"/>
              <a:t> в </a:t>
            </a:r>
            <a:r>
              <a:rPr lang="ru-RU" dirty="0" smtClean="0"/>
              <a:t>2018 </a:t>
            </a:r>
            <a:r>
              <a:rPr lang="ru-RU" dirty="0"/>
              <a:t>году в разрезе источников</a:t>
            </a:r>
          </a:p>
        </c:rich>
      </c:tx>
      <c:layout/>
    </c:title>
    <c:plotArea>
      <c:layout/>
      <c:barChart>
        <c:barDir val="col"/>
        <c:grouping val="clustered"/>
        <c:ser>
          <c:idx val="1"/>
          <c:order val="0"/>
          <c:tx>
            <c:strRef>
              <c:f>Лист1!$C$1</c:f>
              <c:strCache>
                <c:ptCount val="1"/>
                <c:pt idx="0">
                  <c:v>Исполнение бюджета муниципального образования поселок Правохеттинский в 2018 году в разрезе источников</c:v>
                </c:pt>
              </c:strCache>
            </c:strRef>
          </c:tx>
          <c:dLbls>
            <c:dLbl>
              <c:idx val="0"/>
              <c:layout>
                <c:manualLayout>
                  <c:x val="-2.2700998018921989E-2"/>
                  <c:y val="-3.9431703329350537E-17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-1.746230616840153E-3"/>
                  <c:y val="-3.6564365477006623E-2"/>
                </c:manualLayout>
              </c:layout>
              <c:dLblPos val="outEnd"/>
              <c:showVal val="1"/>
            </c:dLbl>
            <c:dLbl>
              <c:idx val="3"/>
              <c:layout>
                <c:manualLayout>
                  <c:x val="1.0477383701040918E-2"/>
                  <c:y val="-7.5279745339948717E-2"/>
                </c:manualLayout>
              </c:layout>
              <c:dLblPos val="outEnd"/>
              <c:showVal val="1"/>
            </c:dLbl>
            <c:dLbl>
              <c:idx val="4"/>
              <c:layout>
                <c:manualLayout>
                  <c:x val="0"/>
                  <c:y val="5.8072815757598747E-2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Лист1!$A$2:$A$9</c:f>
              <c:strCache>
                <c:ptCount val="8"/>
                <c:pt idx="0">
                  <c:v>НАЛОГИ НА ПРИБЫЛЬ, ДОХОДЫ</c:v>
                </c:pt>
                <c:pt idx="1">
                  <c:v>Акцизы по подакцизным товарам (продукции), производимым на территории Российской Федерации
ШТРАФЫ, САНКЦИ
</c:v>
                </c:pt>
                <c:pt idx="2">
                  <c:v>НАЛОГИ НА ИМУЩЕСТВО</c:v>
                </c:pt>
                <c:pt idx="3">
                  <c:v>ГОСУДАРСТВЕННАЯ ПОШЛИНА</c:v>
                </c:pt>
                <c:pt idx="4">
                  <c:v>ДОХОДЫ ОТ ИСПОЛЬЗОВАНИЯ ИМУЩЕСТВА, НАХОДЯЩЕГОСЯ В ГОСУДАРСТВЕННОЙ  И МУНИЦИПАЛЬНОЙ СОБСТВЕННОСТИ</c:v>
                </c:pt>
                <c:pt idx="5">
                  <c:v>Доходы от оказания платных услуг (работ) и компенсации затрат государства</c:v>
                </c:pt>
                <c:pt idx="6">
                  <c:v>Штрафы, санкции, возмещение ущерба</c:v>
                </c:pt>
                <c:pt idx="7">
                  <c:v>БЕЗВОЗМЕЗДНЫЕ ПОСТУПЛЕНИЯ</c:v>
                </c:pt>
              </c:strCache>
            </c:strRef>
          </c:cat>
          <c:val>
            <c:numRef>
              <c:f>Лист1!$C$2:$C$9</c:f>
              <c:numCache>
                <c:formatCode>0.00%</c:formatCode>
                <c:ptCount val="8"/>
                <c:pt idx="0">
                  <c:v>1.0130999999999999</c:v>
                </c:pt>
                <c:pt idx="1">
                  <c:v>1.099</c:v>
                </c:pt>
                <c:pt idx="2">
                  <c:v>1.0189999999999999</c:v>
                </c:pt>
                <c:pt idx="3">
                  <c:v>0.90700000000000003</c:v>
                </c:pt>
                <c:pt idx="4">
                  <c:v>1.006</c:v>
                </c:pt>
                <c:pt idx="5">
                  <c:v>0.99329999999999996</c:v>
                </c:pt>
                <c:pt idx="6" formatCode="0%">
                  <c:v>1.375</c:v>
                </c:pt>
                <c:pt idx="7">
                  <c:v>0.96789999999999998</c:v>
                </c:pt>
              </c:numCache>
            </c:numRef>
          </c:val>
        </c:ser>
        <c:dLbls>
          <c:showVal val="1"/>
        </c:dLbls>
        <c:axId val="100926976"/>
        <c:axId val="100928512"/>
      </c:barChart>
      <c:catAx>
        <c:axId val="100926976"/>
        <c:scaling>
          <c:orientation val="minMax"/>
        </c:scaling>
        <c:axPos val="b"/>
        <c:tickLblPos val="nextTo"/>
        <c:txPr>
          <a:bodyPr/>
          <a:lstStyle/>
          <a:p>
            <a:pPr>
              <a:defRPr sz="10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00928512"/>
        <c:crosses val="autoZero"/>
        <c:auto val="1"/>
        <c:lblAlgn val="ctr"/>
        <c:lblOffset val="100"/>
      </c:catAx>
      <c:valAx>
        <c:axId val="100928512"/>
        <c:scaling>
          <c:orientation val="minMax"/>
        </c:scaling>
        <c:axPos val="l"/>
        <c:majorGridlines/>
        <c:numFmt formatCode="0.00%" sourceLinked="1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00926976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6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dirty="0"/>
              <a:t>Структура расходов бюджета муниципального образования поселок </a:t>
            </a:r>
            <a:r>
              <a:rPr lang="ru-RU" dirty="0" err="1"/>
              <a:t>Правохеттинский</a:t>
            </a:r>
            <a:r>
              <a:rPr lang="ru-RU" dirty="0"/>
              <a:t> по разделам в </a:t>
            </a:r>
            <a:r>
              <a:rPr lang="ru-RU" dirty="0" smtClean="0"/>
              <a:t>2018 </a:t>
            </a:r>
            <a:r>
              <a:rPr lang="ru-RU" dirty="0"/>
              <a:t>году в процентах к общему объему, тыс. руб.
</a:t>
            </a:r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расходов бюджета муниципального образования поселок Правохеттинский по разделам в 2018 году в процентах к общему объему, тыс. руб.
</c:v>
                </c:pt>
              </c:strCache>
            </c:strRef>
          </c:tx>
          <c:explosion val="25"/>
          <c:dLbls>
            <c:dLblPos val="bestFit"/>
            <c:showVal val="1"/>
            <c:showLeaderLines val="1"/>
          </c:dLbls>
          <c:cat>
            <c:strRef>
              <c:f>Лист1!$A$2:$A$8</c:f>
              <c:strCache>
                <c:ptCount val="7"/>
                <c:pt idx="0">
                  <c:v>Общегосударственные вопросы - 60,37%</c:v>
                </c:pt>
                <c:pt idx="1">
                  <c:v>Национальная оборона - 0,44%</c:v>
                </c:pt>
                <c:pt idx="2">
                  <c:v>Национальная безопасность и правоохранительная деятельность - 1,06%</c:v>
                </c:pt>
                <c:pt idx="3">
                  <c:v>Национальная экономика - 0,67%</c:v>
                </c:pt>
                <c:pt idx="4">
                  <c:v>Жилищно-коммунальное хозяйство - 11,02%</c:v>
                </c:pt>
                <c:pt idx="5">
                  <c:v>Социальная политика - 9,77%</c:v>
                </c:pt>
                <c:pt idx="6">
                  <c:v>Физическая культура и спорт - 0,13%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 formatCode="#,##0.00">
                  <c:v>28083.85</c:v>
                </c:pt>
                <c:pt idx="1">
                  <c:v>202</c:v>
                </c:pt>
                <c:pt idx="2">
                  <c:v>327.8</c:v>
                </c:pt>
                <c:pt idx="3">
                  <c:v>3524.52</c:v>
                </c:pt>
                <c:pt idx="4">
                  <c:v>8190.26</c:v>
                </c:pt>
                <c:pt idx="5">
                  <c:v>5672.68</c:v>
                </c:pt>
                <c:pt idx="6">
                  <c:v>59.38</c:v>
                </c:pt>
              </c:numCache>
            </c:numRef>
          </c:val>
        </c:ser>
        <c:dLbls>
          <c:showVal val="1"/>
        </c:dLbls>
      </c:pie3DChart>
    </c:plotArea>
    <c:legend>
      <c:legendPos val="r"/>
      <c:layout/>
      <c:txPr>
        <a:bodyPr/>
        <a:lstStyle/>
        <a:p>
          <a:pPr>
            <a:defRPr sz="10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Жилищное хозяйство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2018 г., тыс. руб.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3999.71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Благоустройство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2018 г., тыс. руб.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4190.55</c:v>
                </c:pt>
              </c:numCache>
            </c:numRef>
          </c:val>
        </c:ser>
        <c:dLbls>
          <c:showVal val="1"/>
        </c:dLbls>
        <c:shape val="pyramid"/>
        <c:axId val="108505344"/>
        <c:axId val="111017984"/>
        <c:axId val="0"/>
      </c:bar3DChart>
      <c:catAx>
        <c:axId val="108505344"/>
        <c:scaling>
          <c:orientation val="minMax"/>
        </c:scaling>
        <c:axPos val="b"/>
        <c:tickLblPos val="nextTo"/>
        <c:crossAx val="111017984"/>
        <c:crosses val="autoZero"/>
        <c:auto val="1"/>
        <c:lblAlgn val="ctr"/>
        <c:lblOffset val="100"/>
      </c:catAx>
      <c:valAx>
        <c:axId val="111017984"/>
        <c:scaling>
          <c:orientation val="minMax"/>
          <c:max val="4500"/>
          <c:min val="0"/>
        </c:scaling>
        <c:axPos val="l"/>
        <c:majorGridlines/>
        <c:numFmt formatCode="General" sourceLinked="1"/>
        <c:tickLblPos val="nextTo"/>
        <c:crossAx val="108505344"/>
        <c:crosses val="autoZero"/>
        <c:crossBetween val="between"/>
        <c:majorUnit val="500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6"/>
  <c:chart>
    <c:title>
      <c:layout/>
      <c:txPr>
        <a:bodyPr/>
        <a:lstStyle/>
        <a:p>
          <a:pPr>
            <a:defRPr sz="10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руб.</c:v>
                </c:pt>
              </c:strCache>
            </c:strRef>
          </c:tx>
          <c:explosion val="25"/>
          <c:dLbls>
            <c:dLblPos val="ctr"/>
            <c:showVal val="1"/>
            <c:showLeaderLines val="1"/>
          </c:dLbls>
          <c:cat>
            <c:strRef>
              <c:f>Лист1!$A$2:$A$3</c:f>
              <c:strCache>
                <c:ptCount val="2"/>
                <c:pt idx="0">
                  <c:v>Программные расходы бюджета - 98,72%</c:v>
                </c:pt>
                <c:pt idx="1">
                  <c:v>Непрограммные расходы бюджета - 1,28%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45854.7</c:v>
                </c:pt>
                <c:pt idx="1">
                  <c:v>205.8</c:v>
                </c:pt>
              </c:numCache>
            </c:numRef>
          </c:val>
        </c:ser>
        <c:dLbls>
          <c:showVal val="1"/>
        </c:dLbls>
      </c:pie3D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1" descr="Гер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404664"/>
            <a:ext cx="108012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259632" y="1700808"/>
            <a:ext cx="590465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Отчет об исполнении бюджета муниципального образования поселок Правохеттинский за 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год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52320" y="5373216"/>
            <a:ext cx="1512168" cy="1015663"/>
          </a:xfrm>
          <a:prstGeom prst="rect">
            <a:avLst/>
          </a:prstGeom>
          <a:solidFill>
            <a:srgbClr val="92D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6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1" descr="Гер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188640"/>
            <a:ext cx="108012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67544" y="548680"/>
            <a:ext cx="6912768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3050" indent="-90488" algn="ctr">
              <a:buClr>
                <a:schemeClr val="bg1">
                  <a:lumMod val="25000"/>
                </a:schemeClr>
              </a:buClr>
            </a:pP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Доходы бюджета 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год</a:t>
            </a:r>
          </a:p>
          <a:p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80312" y="5301208"/>
            <a:ext cx="1512168" cy="1015663"/>
          </a:xfrm>
          <a:prstGeom prst="rect">
            <a:avLst/>
          </a:prstGeom>
          <a:solidFill>
            <a:srgbClr val="92D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6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1259632" y="1196752"/>
          <a:ext cx="5544616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1" descr="Гер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188640"/>
            <a:ext cx="108012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67544" y="548681"/>
            <a:ext cx="69127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3050" indent="-90488" algn="ctr">
              <a:buClr>
                <a:schemeClr val="bg1">
                  <a:lumMod val="25000"/>
                </a:schemeClr>
              </a:buClr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Структура доходов бюджета муниципального образования поселок Правохеттинский  за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2018 год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12360" y="5301208"/>
            <a:ext cx="1152128" cy="1015663"/>
          </a:xfrm>
          <a:prstGeom prst="rect">
            <a:avLst/>
          </a:prstGeom>
          <a:solidFill>
            <a:srgbClr val="92D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endParaRPr lang="ru-RU" sz="6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323528" y="1556792"/>
          <a:ext cx="7128000" cy="50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1" descr="Гер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188640"/>
            <a:ext cx="108012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7812360" y="5301208"/>
            <a:ext cx="1152128" cy="1015663"/>
          </a:xfrm>
          <a:prstGeom prst="rect">
            <a:avLst/>
          </a:prstGeom>
          <a:solidFill>
            <a:srgbClr val="92D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endParaRPr lang="ru-RU" sz="6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539552" y="404664"/>
          <a:ext cx="7272808" cy="5904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1" descr="Гер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188640"/>
            <a:ext cx="108012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7812360" y="5301208"/>
            <a:ext cx="1152128" cy="1015663"/>
          </a:xfrm>
          <a:prstGeom prst="rect">
            <a:avLst/>
          </a:prstGeom>
          <a:solidFill>
            <a:srgbClr val="92D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endParaRPr lang="ru-RU" sz="6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116632"/>
            <a:ext cx="6192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Динамика поступления доходов в бюджет муниципального образования поселок Правохеттинский в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2016-2018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гг.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611560" y="822260"/>
          <a:ext cx="6768752" cy="5854257"/>
        </p:xfrm>
        <a:graphic>
          <a:graphicData uri="http://schemas.openxmlformats.org/drawingml/2006/table">
            <a:tbl>
              <a:tblPr/>
              <a:tblGrid>
                <a:gridCol w="3068884"/>
                <a:gridCol w="1376694"/>
                <a:gridCol w="1243054"/>
                <a:gridCol w="1080120"/>
              </a:tblGrid>
              <a:tr h="473226"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дохода</a:t>
                      </a:r>
                      <a:endParaRPr lang="ru-RU" sz="13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2016</a:t>
                      </a:r>
                      <a:r>
                        <a:rPr lang="ru-RU" sz="13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3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г., тыс. руб.</a:t>
                      </a:r>
                      <a:endParaRPr lang="ru-RU" sz="13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2017 </a:t>
                      </a:r>
                      <a:r>
                        <a:rPr lang="ru-RU" sz="13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г., тыс. руб.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2018 </a:t>
                      </a:r>
                      <a:r>
                        <a:rPr lang="ru-RU" sz="13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г., тыс. руб.</a:t>
                      </a:r>
                      <a:endParaRPr lang="ru-RU" sz="13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2857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 на доходы физических лиц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5307,13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5753,09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5604,54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167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Акцизы по подакцизным товарам (продукции), производимым на территории Российской Федерации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795,66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692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 на имущество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71,25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115,9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102,71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692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Земельный налог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124,76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196,23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100,07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910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пошлина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15,18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12,74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9,07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9647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 от использования имущества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1889,43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1946,38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2161,84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910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 от оказания платных услуг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50,32</a:t>
                      </a:r>
                      <a:endParaRPr lang="ru-RU" sz="13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366,79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24,83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9647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Штрафы, санкции, возмещение ущерба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21,45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17,00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11,00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910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Дотации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34714,00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36198,00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29875,00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692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Субвенции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189,00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201,9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205,8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780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Иные межбюджетные трансферты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373,7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829,51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7316,89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5385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Возврат  прочих остатков дотаций, субвенций, иных межбюджетных трансфертов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-47,64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4,35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780"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Всего доходов:</a:t>
                      </a:r>
                      <a:endParaRPr lang="ru-RU" sz="13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42 756,22</a:t>
                      </a:r>
                      <a:endParaRPr lang="ru-RU" sz="13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45 589,9</a:t>
                      </a:r>
                      <a:endParaRPr lang="ru-RU" sz="13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46 203,06</a:t>
                      </a:r>
                      <a:endParaRPr lang="ru-RU" sz="13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1" descr="Гер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188640"/>
            <a:ext cx="108012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7812360" y="5301208"/>
            <a:ext cx="1152128" cy="1015663"/>
          </a:xfrm>
          <a:prstGeom prst="rect">
            <a:avLst/>
          </a:prstGeom>
          <a:solidFill>
            <a:srgbClr val="92D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endParaRPr lang="ru-RU" sz="6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5576" y="476672"/>
            <a:ext cx="6192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Расходы бюджета муниципального образования поселок Правохеттинский по разделу в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2016-2018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гг.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95537" y="1268760"/>
          <a:ext cx="6984776" cy="4132655"/>
        </p:xfrm>
        <a:graphic>
          <a:graphicData uri="http://schemas.openxmlformats.org/drawingml/2006/table">
            <a:tbl>
              <a:tblPr/>
              <a:tblGrid>
                <a:gridCol w="3166827"/>
                <a:gridCol w="1420631"/>
                <a:gridCol w="1272651"/>
                <a:gridCol w="1124667"/>
              </a:tblGrid>
              <a:tr h="496567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дохода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2016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г., тыс. руб.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2017 </a:t>
                      </a: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г., тыс. руб.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2018 </a:t>
                      </a: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г., тыс. руб.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7944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24466,52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27296,45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28083,85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08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185,00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197,9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202,00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08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346,5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479,38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327,8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40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306,79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304,9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3524,52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29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4605,64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4980,98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8190,26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40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Культура,  кинематография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9022,43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7475,37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29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5058,2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4417,89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5672,68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40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60,00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59,99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59,38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503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Всего расходов: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44 051,09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45 212,87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46 060,5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1" descr="Гер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188640"/>
            <a:ext cx="108012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7812360" y="5301208"/>
            <a:ext cx="1152128" cy="1015663"/>
          </a:xfrm>
          <a:prstGeom prst="rect">
            <a:avLst/>
          </a:prstGeom>
          <a:solidFill>
            <a:srgbClr val="92D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endParaRPr lang="ru-RU" sz="6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179512" y="188640"/>
          <a:ext cx="7440488" cy="6192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1" descr="Гер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188640"/>
            <a:ext cx="108012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7812360" y="5301208"/>
            <a:ext cx="1152128" cy="1015663"/>
          </a:xfrm>
          <a:prstGeom prst="rect">
            <a:avLst/>
          </a:prstGeom>
          <a:solidFill>
            <a:srgbClr val="92D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endParaRPr lang="ru-RU" sz="6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827584" y="620688"/>
            <a:ext cx="6192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Расходы бюджета муниципального образования поселок Правохеттинский  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году  в сфере жилищно-коммунального хозяйства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1" descr="Гер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188640"/>
            <a:ext cx="108012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7812360" y="5301208"/>
            <a:ext cx="1152128" cy="1015663"/>
          </a:xfrm>
          <a:prstGeom prst="rect">
            <a:avLst/>
          </a:prstGeom>
          <a:solidFill>
            <a:srgbClr val="92D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17</a:t>
            </a:r>
            <a:endParaRPr lang="ru-RU" sz="6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7584" y="260648"/>
            <a:ext cx="6192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Муниципальные программы муниципального образования поселок Правохеттинский 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году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560" y="1052736"/>
            <a:ext cx="2952328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Муниципальной программой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является документ стратегического планирования, содержащий комплекс планируемых мероприятий, взаимоувязанных по задачам, срокам осуществления, исполнителям и ресурсам, и инструментов муниципальной политики, обеспечивающих в рамках реализации ключевых муниципальных функций достижение приоритетов и целей муниципальной политики в сфере социально-экономического развития и обеспечения национальной безопасности Российской Федерации.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67944" y="980728"/>
            <a:ext cx="316835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Муниципальные программы, финансируемые в бюджете в </a:t>
            </a:r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году (всего </a:t>
            </a:r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45 854,7тыс</a:t>
            </a:r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. руб.):</a:t>
            </a:r>
          </a:p>
          <a:p>
            <a:pPr marL="342900" indent="-342900">
              <a:buAutoNum type="arabicPeriod"/>
            </a:pP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"Обеспечение качественным жильем « -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8,35%</a:t>
            </a:r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"Формирование современной городской среды муниципального образования поселок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Правохеттинский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на период 2018-2022 годы" 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9,14%</a:t>
            </a:r>
            <a:endParaRPr lang="en-US" sz="1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Развитие физической культуры и спорта  муниципального образования поселок Правохеттинский“ – 0,13%</a:t>
            </a:r>
            <a:endParaRPr lang="en-US" sz="1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"Участие в предупреждении и ликвидации последствий чрезвычайных ситуаций на территории муниципального образования посёлок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Правохеттинский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, обеспечение пожарной безопасности"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0,71%</a:t>
            </a:r>
          </a:p>
          <a:p>
            <a:pPr marL="342900" indent="-342900">
              <a:buAutoNum type="arabicPeriod"/>
            </a:pP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"Содержание и ремонт автомобильных дорог общего пользования местного значения и улично-дорожной сети муниципального образования поселок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Правохеттинский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« – 7,47%</a:t>
            </a:r>
            <a:endParaRPr lang="en-US" sz="1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Основные направления градостроительной политики“ –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0,21%</a:t>
            </a:r>
          </a:p>
          <a:p>
            <a:pPr marL="342900" indent="-342900">
              <a:buAutoNum type="arabicPeriod"/>
            </a:pP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"Управление муниципальным имуществом"–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0,19%</a:t>
            </a:r>
          </a:p>
          <a:p>
            <a:pPr marL="342900" indent="-342900">
              <a:buAutoNum type="arabicPeriod"/>
            </a:pP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"Энергосбережение и повышение энергетической эффективности муниципального образования поселок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Правохеттинский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на период 2018-2022 годы"–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0,11%</a:t>
            </a:r>
            <a:endParaRPr lang="en-US" sz="1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"Совершенствование муниципального управления в муниципальном образовании поселок Правохеттинский« –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73,42%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1" descr="Гер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188640"/>
            <a:ext cx="108012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7812360" y="5301208"/>
            <a:ext cx="1152128" cy="1015663"/>
          </a:xfrm>
          <a:prstGeom prst="rect">
            <a:avLst/>
          </a:prstGeom>
          <a:solidFill>
            <a:srgbClr val="92D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endParaRPr lang="ru-RU" sz="6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692696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Доля программных расходов в бюджете муниципального образования поселок Правохеттинский 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году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Диаграмма 11"/>
          <p:cNvGraphicFramePr/>
          <p:nvPr/>
        </p:nvGraphicFramePr>
        <p:xfrm>
          <a:off x="755576" y="1556792"/>
          <a:ext cx="6696744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Начальник отдела: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Малова Галина Петровна</a:t>
            </a:r>
            <a:endParaRPr lang="ru-RU" sz="20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Адрес: 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629745, Ямало-Ненецкий автономный округ,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Надымский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район, п. Правохеттинский, ул. Газовиков, д. 1б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Телефон, факс: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тел. 8(3499) 514-458, факс 514-458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Адрес электронной почты: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admhetta@gmail.com</a:t>
            </a:r>
            <a:endParaRPr lang="ru-RU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Режим работы: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понедельник - четверг – с 9.00 до 17.15;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- пятница – с 9.00 до 17.00;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- обеденный перерыв – с 13.00 до 14.00;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- суббота, воскресенье – выходные дни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1" descr="Гер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188640"/>
            <a:ext cx="108012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7812360" y="5301208"/>
            <a:ext cx="1152128" cy="1015663"/>
          </a:xfrm>
          <a:prstGeom prst="rect">
            <a:avLst/>
          </a:prstGeom>
          <a:solidFill>
            <a:srgbClr val="92D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19</a:t>
            </a:r>
            <a:endParaRPr lang="ru-RU" sz="6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692696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Отдел по финансам и экономике Администрации муниципального образования поселок Правохеттинский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2" y="1628800"/>
            <a:ext cx="597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Контактная информация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1" descr="Гер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188640"/>
            <a:ext cx="108012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67544" y="1700808"/>
            <a:ext cx="7272808" cy="4327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AutoNum type="arabicPeriod"/>
            </a:pP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Бюджетная отчетность  за 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2018 год 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сформирована в соответствии со статье 264.2 БКРФ, приказом Минфина Российской Федерации № 191н от  28 декабря 2010 года «Об утверждении Инструкции о порядке составления и представления годовой, квартальной и месячной отчетности об исполнении бюджетов бюджетной системы Российской Федерации».</a:t>
            </a:r>
          </a:p>
          <a:p>
            <a:pPr marL="457200" indent="-457200" algn="just"/>
            <a:endParaRPr lang="ru-RU" sz="16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/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2. Документом регулирующим деятельность органов местного самоуправления и иных участников бюджетного процесса по составлению и рассмотрению проектов бюджетов, утверждению и исполнению бюджетов, контролю за их исполнением, осуществлению бюджетного учета, 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внешней  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проверке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, рассмотрению и утверждению бюджетной отчетности  является Решение Собрания депутатов муниципального образования поселок Правохеттинский  от 30 апреля 2013 года № 34 «Об утверждении Положения о бюджетном процессе муниципального образования поселок Правохеттинский» .</a:t>
            </a:r>
          </a:p>
          <a:p>
            <a:pPr indent="360363" algn="just">
              <a:lnSpc>
                <a:spcPct val="120000"/>
              </a:lnSpc>
            </a:pPr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52320" y="5373216"/>
            <a:ext cx="1512168" cy="1015663"/>
          </a:xfrm>
          <a:prstGeom prst="rect">
            <a:avLst/>
          </a:prstGeom>
          <a:solidFill>
            <a:srgbClr val="92D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6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404664"/>
            <a:ext cx="64807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Формирование годовой отчетности  за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год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1" descr="Гер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188640"/>
            <a:ext cx="108012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67544" y="1700808"/>
            <a:ext cx="7272808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0363" algn="just">
              <a:lnSpc>
                <a:spcPct val="120000"/>
              </a:lnSpc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Бюджет -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самоуправления.</a:t>
            </a:r>
          </a:p>
          <a:p>
            <a:pPr indent="360363" algn="just">
              <a:lnSpc>
                <a:spcPct val="80000"/>
              </a:lnSpc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indent="360363" algn="just">
              <a:lnSpc>
                <a:spcPct val="120000"/>
              </a:lnSpc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Бюджетный процесс - регламентируемая законодательством Российской Федерации деятельность органов государственной власти, органов местного самоуправления и иных участников бюджетного процесса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отчетности.</a:t>
            </a:r>
          </a:p>
          <a:p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52320" y="5373216"/>
            <a:ext cx="1512168" cy="1015663"/>
          </a:xfrm>
          <a:prstGeom prst="rect">
            <a:avLst/>
          </a:prstGeom>
          <a:solidFill>
            <a:srgbClr val="92D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6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1" descr="Гер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188640"/>
            <a:ext cx="108012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67544" y="1196752"/>
            <a:ext cx="6984776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3050" indent="-90488">
              <a:buClr>
                <a:schemeClr val="bg1">
                  <a:lumMod val="25000"/>
                </a:schemeClr>
              </a:buClr>
              <a:buFont typeface="Arial" pitchFamily="34" charset="0"/>
              <a:buChar char="•"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Межбюджетные отношения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взаимоотношения между публично-правовыми образованиями по вопросам регулирования бюджетных правоотношений, организации и осуществления бюджетного процесса</a:t>
            </a:r>
          </a:p>
          <a:p>
            <a:pPr marL="273050" indent="-90488">
              <a:buClr>
                <a:schemeClr val="bg1">
                  <a:lumMod val="25000"/>
                </a:schemeClr>
              </a:buClr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273050" indent="-90488">
              <a:buClr>
                <a:schemeClr val="bg1">
                  <a:lumMod val="25000"/>
                </a:schemeClr>
              </a:buClr>
              <a:buFont typeface="Arial" pitchFamily="34" charset="0"/>
              <a:buChar char="•"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Межбюджетные трансферты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– денежные средства, предоставляемые из одного бюджета бюджетной системы Российской Федерации другому</a:t>
            </a:r>
          </a:p>
          <a:p>
            <a:pPr marL="273050" indent="-90488">
              <a:buClr>
                <a:schemeClr val="bg1">
                  <a:lumMod val="25000"/>
                </a:schemeClr>
              </a:buClr>
              <a:buFont typeface="Arial" pitchFamily="34" charset="0"/>
              <a:buChar char="•"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273050" indent="-90488">
              <a:buClr>
                <a:schemeClr val="bg1">
                  <a:lumMod val="25000"/>
                </a:schemeClr>
              </a:buClr>
              <a:buFont typeface="Arial" pitchFamily="34" charset="0"/>
              <a:buChar char="•"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Дотации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- межбюджетные трансферты, предоставляемые на безвозмездной и безвозвратной основе без установления направлений и (или) условий их использования</a:t>
            </a:r>
          </a:p>
          <a:p>
            <a:pPr marL="273050" indent="-90488">
              <a:buClr>
                <a:schemeClr val="bg1">
                  <a:lumMod val="25000"/>
                </a:schemeClr>
              </a:buClr>
              <a:buFont typeface="Arial" pitchFamily="34" charset="0"/>
              <a:buChar char="•"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273050" indent="-90488">
              <a:buClr>
                <a:schemeClr val="bg1">
                  <a:lumMod val="25000"/>
                </a:schemeClr>
              </a:buClr>
              <a:buFont typeface="Arial" pitchFamily="34" charset="0"/>
              <a:buChar char="•"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Субвенции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– предоставляются на финансирование «переданных» другим публично-правовым образованиям полномочий</a:t>
            </a:r>
          </a:p>
          <a:p>
            <a:pPr marL="273050" indent="-90488">
              <a:buClr>
                <a:schemeClr val="bg1">
                  <a:lumMod val="25000"/>
                </a:schemeClr>
              </a:buClr>
              <a:buFont typeface="Arial" pitchFamily="34" charset="0"/>
              <a:buChar char="•"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273050" indent="-90488">
              <a:buClr>
                <a:schemeClr val="bg1">
                  <a:lumMod val="25000"/>
                </a:schemeClr>
              </a:buClr>
              <a:buFont typeface="Arial" pitchFamily="34" charset="0"/>
              <a:buChar char="•"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Субсидии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– предоставляются на условиях долевого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софинансирования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расходов других бюджетов</a:t>
            </a:r>
          </a:p>
          <a:p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52320" y="5373216"/>
            <a:ext cx="1512168" cy="1015663"/>
          </a:xfrm>
          <a:prstGeom prst="rect">
            <a:avLst/>
          </a:prstGeom>
          <a:solidFill>
            <a:srgbClr val="92D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6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476672"/>
            <a:ext cx="66967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b="1" i="1" dirty="0" smtClean="0">
                <a:latin typeface="Times New Roman" pitchFamily="18" charset="0"/>
                <a:cs typeface="Times New Roman" pitchFamily="18" charset="0"/>
              </a:rPr>
              <a:t>Межбюджетные отношения</a:t>
            </a:r>
            <a:endParaRPr lang="ru-RU" sz="25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1" descr="Гер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188640"/>
            <a:ext cx="108012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67544" y="548680"/>
            <a:ext cx="6912768" cy="504753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108000" indent="-90488" algn="just">
              <a:buClr>
                <a:schemeClr val="bg1">
                  <a:lumMod val="25000"/>
                </a:schemeClr>
              </a:buClr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Доходы бюджета- </a:t>
            </a:r>
            <a:r>
              <a:rPr lang="ru-RU" alt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составляют собственные доходы (налоговые и неналоговые) и безвозмездные поступления от других бюджетов в виде дотаций, субвенций и иных межбюджетных трансфертов</a:t>
            </a:r>
          </a:p>
          <a:p>
            <a:pPr marL="108000" indent="-90488" algn="just">
              <a:buClr>
                <a:schemeClr val="bg1">
                  <a:lumMod val="25000"/>
                </a:schemeClr>
              </a:buClr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108000" algn="just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Расходы бюджета– </a:t>
            </a:r>
            <a:r>
              <a:rPr lang="ru-RU" alt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включают расходы на оказание           государственных (муниципальных) услуг, социальное обеспечение населения, бюджетные инвестиции, предоставление межбюджетных трансфертов, обслуживание государственного (муниципального) долга</a:t>
            </a:r>
          </a:p>
          <a:p>
            <a:pPr marL="108000" indent="-90488" algn="just">
              <a:buClr>
                <a:schemeClr val="bg1">
                  <a:lumMod val="25000"/>
                </a:schemeClr>
              </a:buClr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108000" indent="-90488" algn="just">
              <a:buClr>
                <a:schemeClr val="bg1">
                  <a:lumMod val="25000"/>
                </a:schemeClr>
              </a:buClr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Профицит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бюджета – превышение доходов бюджета над расходами бюджета</a:t>
            </a:r>
          </a:p>
          <a:p>
            <a:pPr marL="108000" indent="-90488" algn="just">
              <a:buClr>
                <a:schemeClr val="bg1">
                  <a:lumMod val="25000"/>
                </a:schemeClr>
              </a:buClr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108000" indent="-90488" algn="just">
              <a:buClr>
                <a:schemeClr val="bg1">
                  <a:lumMod val="25000"/>
                </a:schemeClr>
              </a:buClr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Дефицит бюджета – превышение расходов бюджета над расходами бюджета</a:t>
            </a:r>
          </a:p>
          <a:p>
            <a:pPr marL="273050" indent="-90488" algn="just">
              <a:buClr>
                <a:schemeClr val="bg1">
                  <a:lumMod val="25000"/>
                </a:schemeClr>
              </a:buClr>
              <a:buFont typeface="Arial" pitchFamily="34" charset="0"/>
              <a:buChar char="•"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52320" y="5373216"/>
            <a:ext cx="1512168" cy="1015663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6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1" descr="Гер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188640"/>
            <a:ext cx="108012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67544" y="548680"/>
            <a:ext cx="691276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8000" indent="-90488" algn="just">
              <a:buClr>
                <a:schemeClr val="bg1">
                  <a:lumMod val="25000"/>
                </a:schemeClr>
              </a:buClr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31832" y="5373216"/>
            <a:ext cx="1512168" cy="1015663"/>
          </a:xfrm>
          <a:prstGeom prst="rect">
            <a:avLst/>
          </a:prstGeom>
          <a:solidFill>
            <a:srgbClr val="92D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6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79510" y="1328977"/>
          <a:ext cx="7200799" cy="5052353"/>
        </p:xfrm>
        <a:graphic>
          <a:graphicData uri="http://schemas.openxmlformats.org/drawingml/2006/table">
            <a:tbl>
              <a:tblPr/>
              <a:tblGrid>
                <a:gridCol w="2087007"/>
                <a:gridCol w="935377"/>
                <a:gridCol w="835683"/>
                <a:gridCol w="835683"/>
                <a:gridCol w="835683"/>
                <a:gridCol w="835683"/>
                <a:gridCol w="835683"/>
              </a:tblGrid>
              <a:tr h="321314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Arial Narrow"/>
                          <a:ea typeface="Times New Roman"/>
                          <a:cs typeface="Times New Roman"/>
                        </a:rPr>
                        <a:t>Показатели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Arial Narrow"/>
                          <a:ea typeface="Times New Roman"/>
                          <a:cs typeface="Times New Roman"/>
                        </a:rPr>
                        <a:t>Единица измерения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Arial Narrow"/>
                          <a:ea typeface="Times New Roman"/>
                          <a:cs typeface="Times New Roman"/>
                        </a:rPr>
                        <a:t>отчет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Arial Narrow"/>
                          <a:ea typeface="Times New Roman"/>
                          <a:cs typeface="Times New Roman"/>
                        </a:rPr>
                        <a:t>оценка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Arial Narrow"/>
                          <a:ea typeface="Times New Roman"/>
                          <a:cs typeface="Times New Roman"/>
                        </a:rPr>
                        <a:t>прогноз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Arial Narrow"/>
                          <a:ea typeface="Times New Roman"/>
                          <a:cs typeface="Times New Roman"/>
                        </a:rPr>
                        <a:t>прогноз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Arial Narrow"/>
                          <a:ea typeface="Times New Roman"/>
                          <a:cs typeface="Times New Roman"/>
                        </a:rPr>
                        <a:t>прогноз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702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Arial Narrow"/>
                          <a:ea typeface="Times New Roman"/>
                          <a:cs typeface="Times New Roman"/>
                        </a:rPr>
                        <a:t>2017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Arial Narrow"/>
                          <a:ea typeface="Times New Roman"/>
                          <a:cs typeface="Times New Roman"/>
                        </a:rPr>
                        <a:t>2018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Arial Narrow"/>
                          <a:ea typeface="Times New Roman"/>
                          <a:cs typeface="Times New Roman"/>
                        </a:rPr>
                        <a:t>2019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Arial Narrow"/>
                          <a:ea typeface="Times New Roman"/>
                          <a:cs typeface="Times New Roman"/>
                        </a:rPr>
                        <a:t>2020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Arial Narrow"/>
                          <a:ea typeface="Times New Roman"/>
                          <a:cs typeface="Times New Roman"/>
                        </a:rPr>
                        <a:t>2021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231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Arial Narrow"/>
                          <a:ea typeface="Times New Roman"/>
                          <a:cs typeface="Times New Roman"/>
                        </a:rPr>
                        <a:t>1. Демографические показатели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FF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947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Среднегодовая численность постоянного населения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человек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 Narrow"/>
                          <a:ea typeface="Times New Roman"/>
                          <a:cs typeface="Times New Roman"/>
                        </a:rPr>
                        <a:t>1245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 Narrow"/>
                          <a:ea typeface="Times New Roman"/>
                          <a:cs typeface="Times New Roman"/>
                        </a:rPr>
                        <a:t>1234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 Narrow"/>
                          <a:ea typeface="Times New Roman"/>
                          <a:cs typeface="Times New Roman"/>
                        </a:rPr>
                        <a:t>1235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 Narrow"/>
                          <a:ea typeface="Times New Roman"/>
                          <a:cs typeface="Times New Roman"/>
                        </a:rPr>
                        <a:t>1240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 Narrow"/>
                          <a:ea typeface="Times New Roman"/>
                          <a:cs typeface="Times New Roman"/>
                        </a:rPr>
                        <a:t>1246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847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% к предыдущему году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 Narrow"/>
                          <a:ea typeface="Times New Roman"/>
                          <a:cs typeface="Times New Roman"/>
                        </a:rPr>
                        <a:t>93,05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 Narrow"/>
                          <a:ea typeface="Times New Roman"/>
                          <a:cs typeface="Times New Roman"/>
                        </a:rPr>
                        <a:t>99,12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 Narrow"/>
                          <a:ea typeface="Times New Roman"/>
                          <a:cs typeface="Times New Roman"/>
                        </a:rPr>
                        <a:t>100,08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 Narrow"/>
                          <a:ea typeface="Times New Roman"/>
                          <a:cs typeface="Times New Roman"/>
                        </a:rPr>
                        <a:t>100,40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 Narrow"/>
                          <a:ea typeface="Times New Roman"/>
                          <a:cs typeface="Times New Roman"/>
                        </a:rPr>
                        <a:t>100,48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909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городского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человек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 Narrow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84724">
                <a:tc>
                  <a:txBody>
                    <a:bodyPr/>
                    <a:lstStyle/>
                    <a:p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% к предыдущему году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 Narrow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909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сельского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человек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 Narrow"/>
                          <a:ea typeface="Times New Roman"/>
                          <a:cs typeface="Times New Roman"/>
                        </a:rPr>
                        <a:t>1245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 Narrow"/>
                          <a:ea typeface="Times New Roman"/>
                          <a:cs typeface="Times New Roman"/>
                        </a:rPr>
                        <a:t>1234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 Narrow"/>
                          <a:ea typeface="Times New Roman"/>
                          <a:cs typeface="Times New Roman"/>
                        </a:rPr>
                        <a:t>1235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 Narrow"/>
                          <a:ea typeface="Times New Roman"/>
                          <a:cs typeface="Times New Roman"/>
                        </a:rPr>
                        <a:t>1240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 Narrow"/>
                          <a:ea typeface="Times New Roman"/>
                          <a:cs typeface="Times New Roman"/>
                        </a:rPr>
                        <a:t>1246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84724">
                <a:tc>
                  <a:txBody>
                    <a:bodyPr/>
                    <a:lstStyle/>
                    <a:p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% к предыдущему году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93,05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99,12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100,08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 Narrow"/>
                          <a:ea typeface="Times New Roman"/>
                          <a:cs typeface="Times New Roman"/>
                        </a:rPr>
                        <a:t>100,40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 Narrow"/>
                          <a:ea typeface="Times New Roman"/>
                          <a:cs typeface="Times New Roman"/>
                        </a:rPr>
                        <a:t>100,48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478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в том числе: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FF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FF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819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численность детей в возрасте до 18 лет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человек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344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334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337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340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340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754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трудоспособное население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человек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 Narrow"/>
                          <a:ea typeface="Times New Roman"/>
                          <a:cs typeface="Times New Roman"/>
                        </a:rPr>
                        <a:t>728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 Narrow"/>
                          <a:ea typeface="Times New Roman"/>
                          <a:cs typeface="Times New Roman"/>
                        </a:rPr>
                        <a:t>693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 Narrow"/>
                          <a:ea typeface="Times New Roman"/>
                          <a:cs typeface="Times New Roman"/>
                        </a:rPr>
                        <a:t>698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 Narrow"/>
                          <a:ea typeface="Times New Roman"/>
                          <a:cs typeface="Times New Roman"/>
                        </a:rPr>
                        <a:t>700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 Narrow"/>
                          <a:ea typeface="Times New Roman"/>
                          <a:cs typeface="Times New Roman"/>
                        </a:rPr>
                        <a:t>706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754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пенсионеры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человек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 Narrow"/>
                          <a:ea typeface="Times New Roman"/>
                          <a:cs typeface="Times New Roman"/>
                        </a:rPr>
                        <a:t>174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 Narrow"/>
                          <a:ea typeface="Times New Roman"/>
                          <a:cs typeface="Times New Roman"/>
                        </a:rPr>
                        <a:t>207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 Narrow"/>
                          <a:ea typeface="Times New Roman"/>
                          <a:cs typeface="Times New Roman"/>
                        </a:rPr>
                        <a:t>200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 Narrow"/>
                          <a:ea typeface="Times New Roman"/>
                          <a:cs typeface="Times New Roman"/>
                        </a:rPr>
                        <a:t>200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 Narrow"/>
                          <a:ea typeface="Times New Roman"/>
                          <a:cs typeface="Times New Roman"/>
                        </a:rPr>
                        <a:t>200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754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Число родившихся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человек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 Narrow"/>
                          <a:ea typeface="Times New Roman"/>
                          <a:cs typeface="Times New Roman"/>
                        </a:rPr>
                        <a:t>21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 Narrow"/>
                          <a:ea typeface="Times New Roman"/>
                          <a:cs typeface="Times New Roman"/>
                        </a:rPr>
                        <a:t>10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 Narrow"/>
                          <a:ea typeface="Times New Roman"/>
                          <a:cs typeface="Times New Roman"/>
                        </a:rPr>
                        <a:t>15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 Narrow"/>
                          <a:ea typeface="Times New Roman"/>
                          <a:cs typeface="Times New Roman"/>
                        </a:rPr>
                        <a:t>19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 Narrow"/>
                          <a:ea typeface="Times New Roman"/>
                          <a:cs typeface="Times New Roman"/>
                        </a:rPr>
                        <a:t>20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754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число умерших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человек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 Narrow"/>
                          <a:ea typeface="Times New Roman"/>
                          <a:cs typeface="Times New Roman"/>
                        </a:rPr>
                        <a:t>3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 Narrow"/>
                          <a:ea typeface="Times New Roman"/>
                          <a:cs typeface="Times New Roman"/>
                        </a:rPr>
                        <a:t>4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 Narrow"/>
                          <a:ea typeface="Times New Roman"/>
                          <a:cs typeface="Times New Roman"/>
                        </a:rPr>
                        <a:t>4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 Narrow"/>
                          <a:ea typeface="Times New Roman"/>
                          <a:cs typeface="Times New Roman"/>
                        </a:rPr>
                        <a:t>4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 Narrow"/>
                          <a:ea typeface="Times New Roman"/>
                          <a:cs typeface="Times New Roman"/>
                        </a:rPr>
                        <a:t>4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754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Естественный прирост, убыль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человек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 Narrow"/>
                          <a:ea typeface="Times New Roman"/>
                          <a:cs typeface="Times New Roman"/>
                        </a:rPr>
                        <a:t>18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 Narrow"/>
                          <a:ea typeface="Times New Roman"/>
                          <a:cs typeface="Times New Roman"/>
                        </a:rPr>
                        <a:t>6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 Narrow"/>
                          <a:ea typeface="Times New Roman"/>
                          <a:cs typeface="Times New Roman"/>
                        </a:rPr>
                        <a:t>11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 Narrow"/>
                          <a:ea typeface="Times New Roman"/>
                          <a:cs typeface="Times New Roman"/>
                        </a:rPr>
                        <a:t>15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 Narrow"/>
                          <a:ea typeface="Times New Roman"/>
                          <a:cs typeface="Times New Roman"/>
                        </a:rPr>
                        <a:t>16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79512" y="332656"/>
            <a:ext cx="70567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Основные показатели прогноза социально-экономического развития муниципального образования поселок Правохеттинский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7384"/>
            <a:ext cx="9144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1" descr="Гер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188640"/>
            <a:ext cx="108012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67544" y="548680"/>
            <a:ext cx="691276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8000" indent="-90488" algn="just">
              <a:buClr>
                <a:schemeClr val="bg1">
                  <a:lumMod val="25000"/>
                </a:schemeClr>
              </a:buClr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31832" y="5517232"/>
            <a:ext cx="1512168" cy="1015663"/>
          </a:xfrm>
          <a:prstGeom prst="rect">
            <a:avLst/>
          </a:prstGeom>
          <a:solidFill>
            <a:srgbClr val="92D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6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512" y="332656"/>
            <a:ext cx="70567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Основные показатели прогноза социально-экономического развития муниципального образования поселок Правохеттинский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539554" y="1340769"/>
          <a:ext cx="7056783" cy="5184574"/>
        </p:xfrm>
        <a:graphic>
          <a:graphicData uri="http://schemas.openxmlformats.org/drawingml/2006/table">
            <a:tbl>
              <a:tblPr/>
              <a:tblGrid>
                <a:gridCol w="2045267"/>
                <a:gridCol w="916671"/>
                <a:gridCol w="818969"/>
                <a:gridCol w="818969"/>
                <a:gridCol w="818969"/>
                <a:gridCol w="818969"/>
                <a:gridCol w="818969"/>
              </a:tblGrid>
              <a:tr h="2764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 Narrow"/>
                          <a:ea typeface="Times New Roman"/>
                          <a:cs typeface="Times New Roman"/>
                        </a:rPr>
                        <a:t>4.Труд и занятость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77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 Narrow"/>
                          <a:ea typeface="Times New Roman"/>
                          <a:cs typeface="Times New Roman"/>
                        </a:rPr>
                        <a:t>Численность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 Narrow"/>
                          <a:ea typeface="Times New Roman"/>
                          <a:cs typeface="Times New Roman"/>
                        </a:rPr>
                        <a:t>трудовых ресурсов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 Narrow"/>
                          <a:ea typeface="Times New Roman"/>
                          <a:cs typeface="Times New Roman"/>
                        </a:rPr>
                        <a:t>тыс. человек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0,727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0,693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0,698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0,700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0,706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871271">
                <a:tc>
                  <a:txBody>
                    <a:bodyPr/>
                    <a:lstStyle/>
                    <a:p>
                      <a:pPr indent="26670" algn="ct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 Narrow"/>
                          <a:ea typeface="Times New Roman"/>
                          <a:cs typeface="Times New Roman"/>
                        </a:rPr>
                        <a:t>Численность 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26670" algn="ct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 Narrow"/>
                          <a:ea typeface="Times New Roman"/>
                          <a:cs typeface="Times New Roman"/>
                        </a:rPr>
                        <a:t>занятых в экономике (среднегодовая) - всего 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26670" algn="ct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 Narrow"/>
                          <a:ea typeface="Times New Roman"/>
                          <a:cs typeface="Times New Roman"/>
                        </a:rPr>
                        <a:t>(в соответствии с распределением показателей  в разрезе муниципальных образований)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 Narrow"/>
                          <a:ea typeface="Times New Roman"/>
                          <a:cs typeface="Times New Roman"/>
                        </a:rPr>
                        <a:t>тыс. человек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0,422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0,392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0,385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0,378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0,378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645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Фонд оплаты труда 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(без социальных выплат)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млн.руб.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461,9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450,6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455,6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452,7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473,1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017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Среднемесячная заработная плата 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на одного работника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рублей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91205,17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95790,82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98620,78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99797,18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104297,18</a:t>
                      </a:r>
                      <a:endParaRPr lang="ru-RU" sz="11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77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Выплаты 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социального характера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млн.руб.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36,54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37,82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35,85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37,03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38,75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159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в том числе необлагаемые налогом на доходы физических лиц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млн.руб.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17,13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19,45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18,55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18,26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18,32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1" descr="Гер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188640"/>
            <a:ext cx="108012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67544" y="548680"/>
            <a:ext cx="691276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8000" indent="-90488" algn="just">
              <a:buClr>
                <a:schemeClr val="bg1">
                  <a:lumMod val="25000"/>
                </a:schemeClr>
              </a:buClr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31832" y="5517232"/>
            <a:ext cx="1512168" cy="1015663"/>
          </a:xfrm>
          <a:prstGeom prst="rect">
            <a:avLst/>
          </a:prstGeom>
          <a:solidFill>
            <a:srgbClr val="92D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6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512" y="332656"/>
            <a:ext cx="70567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Основные показатели прогноза социально-экономического развития муниципального образования поселок Правохеттинский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539552" y="1484783"/>
          <a:ext cx="6624735" cy="4680521"/>
        </p:xfrm>
        <a:graphic>
          <a:graphicData uri="http://schemas.openxmlformats.org/drawingml/2006/table">
            <a:tbl>
              <a:tblPr/>
              <a:tblGrid>
                <a:gridCol w="1920047"/>
                <a:gridCol w="860548"/>
                <a:gridCol w="768828"/>
                <a:gridCol w="768828"/>
                <a:gridCol w="768828"/>
                <a:gridCol w="768828"/>
                <a:gridCol w="768828"/>
              </a:tblGrid>
              <a:tr h="3055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 Narrow"/>
                          <a:ea typeface="Times New Roman"/>
                          <a:cs typeface="Times New Roman"/>
                        </a:rPr>
                        <a:t>6. Жилой фонд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111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общая площадь жилого фонда-всего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 Narrow"/>
                          <a:ea typeface="Times New Roman"/>
                          <a:cs typeface="Times New Roman"/>
                        </a:rPr>
                        <a:t>тыс.кв.м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31,17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29,09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29,09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29,09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29,09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9167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 Narrow"/>
                          <a:ea typeface="Times New Roman"/>
                          <a:cs typeface="Times New Roman"/>
                        </a:rPr>
                        <a:t>Жилой фонд, находящихся на балансе муниципального образования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тыс. кв.м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5,87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4,39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4,39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4,39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4,39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319111">
                <a:tc>
                  <a:txBody>
                    <a:bodyPr/>
                    <a:lstStyle/>
                    <a:p>
                      <a:pPr marL="29210"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средняя обеспеченность жилым фондом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кв.м общ.площади/численность населения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25,03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23,57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23,55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23,46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23,35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055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ветхий и аварийный фонд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тыс.кв.м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2,38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2,84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2,84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2,84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2,84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222331">
                <a:tc>
                  <a:txBody>
                    <a:bodyPr/>
                    <a:lstStyle/>
                    <a:p>
                      <a:pPr indent="-55880"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удельный вес населения, нуждающегося в улучшении жилищных условий в общей численности населения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1,29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11,51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11,5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11,45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 Narrow"/>
                          <a:ea typeface="Times New Roman"/>
                          <a:cs typeface="Times New Roman"/>
                        </a:rPr>
                        <a:t>11,4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1" descr="Гер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188640"/>
            <a:ext cx="108012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67544" y="548680"/>
            <a:ext cx="69127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3050" indent="-90488" algn="ctr">
              <a:buClr>
                <a:schemeClr val="bg1">
                  <a:lumMod val="25000"/>
                </a:schemeClr>
              </a:buClr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Основные параметры бюджета муниципального образования поселок Правохеттинский за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год</a:t>
            </a:r>
          </a:p>
          <a:p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52320" y="5373216"/>
            <a:ext cx="1512168" cy="1015663"/>
          </a:xfrm>
          <a:prstGeom prst="rect">
            <a:avLst/>
          </a:prstGeom>
          <a:solidFill>
            <a:srgbClr val="92D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6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Диаграмма 12"/>
          <p:cNvGraphicFramePr/>
          <p:nvPr/>
        </p:nvGraphicFramePr>
        <p:xfrm>
          <a:off x="827584" y="1412776"/>
          <a:ext cx="6408712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935</TotalTime>
  <Words>1327</Words>
  <Application>Microsoft Office PowerPoint</Application>
  <PresentationFormat>Экран (4:3)</PresentationFormat>
  <Paragraphs>379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Светлана А. Шмидгаль</cp:lastModifiedBy>
  <cp:revision>153</cp:revision>
  <dcterms:modified xsi:type="dcterms:W3CDTF">2019-03-27T07:13:34Z</dcterms:modified>
</cp:coreProperties>
</file>