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83" r:id="rId4"/>
    <p:sldId id="257" r:id="rId5"/>
    <p:sldId id="258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3642" autoAdjust="0"/>
  </p:normalViewPr>
  <p:slideViewPr>
    <p:cSldViewPr>
      <p:cViewPr>
        <p:scale>
          <a:sx n="69" d="100"/>
          <a:sy n="69" d="100"/>
        </p:scale>
        <p:origin x="-2844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>
                <a:solidFill>
                  <a:schemeClr val="accent2"/>
                </a:solidFill>
              </a:defRPr>
            </a:pPr>
            <a:r>
              <a:rPr lang="ru-RU" i="1" dirty="0" smtClean="0">
                <a:solidFill>
                  <a:schemeClr val="accent2"/>
                </a:solidFill>
              </a:rPr>
              <a:t>Численность</a:t>
            </a:r>
            <a:r>
              <a:rPr lang="ru-RU" i="1" baseline="0" dirty="0" smtClean="0">
                <a:solidFill>
                  <a:schemeClr val="accent2"/>
                </a:solidFill>
              </a:rPr>
              <a:t> постоянного населения </a:t>
            </a:r>
            <a:endParaRPr lang="ru-RU" i="1" dirty="0">
              <a:solidFill>
                <a:schemeClr val="accent2"/>
              </a:solidFill>
            </a:endParaRPr>
          </a:p>
        </c:rich>
      </c:tx>
      <c:layout/>
    </c:title>
    <c:view3D>
      <c:perspective val="30"/>
    </c:view3D>
    <c:plotArea>
      <c:layout/>
      <c:line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Среднегодовая численность постоянного населения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2017 (отчет)</c:v>
                </c:pt>
                <c:pt idx="1">
                  <c:v>2018 (оценка)</c:v>
                </c:pt>
                <c:pt idx="2">
                  <c:v>2019 (прогноз)</c:v>
                </c:pt>
                <c:pt idx="3">
                  <c:v>2020 (прогноз)</c:v>
                </c:pt>
                <c:pt idx="4">
                  <c:v>2021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1245</c:v>
                </c:pt>
                <c:pt idx="1">
                  <c:v>1234</c:v>
                </c:pt>
                <c:pt idx="2">
                  <c:v>1235</c:v>
                </c:pt>
                <c:pt idx="3">
                  <c:v>1240</c:v>
                </c:pt>
                <c:pt idx="4">
                  <c:v>1246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дети в возрасте до 18 лет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2017 (отчет)</c:v>
                </c:pt>
                <c:pt idx="1">
                  <c:v>2018 (оценка)</c:v>
                </c:pt>
                <c:pt idx="2">
                  <c:v>2019 (прогноз)</c:v>
                </c:pt>
                <c:pt idx="3">
                  <c:v>2020 (прогноз)</c:v>
                </c:pt>
                <c:pt idx="4">
                  <c:v>2021 (прогноз)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344</c:v>
                </c:pt>
                <c:pt idx="1">
                  <c:v>334</c:v>
                </c:pt>
                <c:pt idx="2">
                  <c:v>337</c:v>
                </c:pt>
                <c:pt idx="3">
                  <c:v>340</c:v>
                </c:pt>
                <c:pt idx="4">
                  <c:v>340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трудоспособное  население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2017 (отчет)</c:v>
                </c:pt>
                <c:pt idx="1">
                  <c:v>2018 (оценка)</c:v>
                </c:pt>
                <c:pt idx="2">
                  <c:v>2019 (прогноз)</c:v>
                </c:pt>
                <c:pt idx="3">
                  <c:v>2020 (прогноз)</c:v>
                </c:pt>
                <c:pt idx="4">
                  <c:v>2021 (прогноз)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728</c:v>
                </c:pt>
                <c:pt idx="1">
                  <c:v>693</c:v>
                </c:pt>
                <c:pt idx="2">
                  <c:v>698</c:v>
                </c:pt>
                <c:pt idx="3">
                  <c:v>700</c:v>
                </c:pt>
                <c:pt idx="4">
                  <c:v>706</c:v>
                </c:pt>
              </c:numCache>
            </c:numRef>
          </c:val>
        </c:ser>
        <c:dLbls>
          <c:showVal val="1"/>
        </c:dLbls>
        <c:axId val="61408384"/>
        <c:axId val="61409920"/>
        <c:axId val="59609984"/>
      </c:line3DChart>
      <c:catAx>
        <c:axId val="61408384"/>
        <c:scaling>
          <c:orientation val="minMax"/>
        </c:scaling>
        <c:axPos val="b"/>
        <c:numFmt formatCode="General" sourceLinked="1"/>
        <c:majorTickMark val="none"/>
        <c:tickLblPos val="nextTo"/>
        <c:crossAx val="61409920"/>
        <c:crosses val="autoZero"/>
        <c:auto val="1"/>
        <c:lblAlgn val="ctr"/>
        <c:lblOffset val="100"/>
      </c:catAx>
      <c:valAx>
        <c:axId val="6140992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408384"/>
        <c:crosses val="autoZero"/>
        <c:crossBetween val="between"/>
      </c:valAx>
      <c:serAx>
        <c:axId val="59609984"/>
        <c:scaling>
          <c:orientation val="minMax"/>
        </c:scaling>
        <c:delete val="1"/>
        <c:axPos val="b"/>
        <c:majorTickMark val="none"/>
        <c:tickLblPos val="none"/>
        <c:crossAx val="61409920"/>
        <c:crosses val="autoZero"/>
      </c:ser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49223</c:v>
                </c:pt>
                <c:pt idx="1">
                  <c:v>84494</c:v>
                </c:pt>
                <c:pt idx="2">
                  <c:v>43104</c:v>
                </c:pt>
                <c:pt idx="3">
                  <c:v>42598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507</c:v>
                </c:pt>
                <c:pt idx="1">
                  <c:v>516</c:v>
                </c:pt>
                <c:pt idx="2">
                  <c:v>999</c:v>
                </c:pt>
                <c:pt idx="3">
                  <c:v>527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Условно-утвержденные расходы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2">
                  <c:v>1131</c:v>
                </c:pt>
                <c:pt idx="3">
                  <c:v>2270</c:v>
                </c:pt>
              </c:numCache>
            </c:numRef>
          </c:val>
        </c:ser>
        <c:shape val="box"/>
        <c:axId val="99364864"/>
        <c:axId val="99366400"/>
        <c:axId val="0"/>
      </c:bar3DChart>
      <c:catAx>
        <c:axId val="99364864"/>
        <c:scaling>
          <c:orientation val="minMax"/>
        </c:scaling>
        <c:axPos val="b"/>
        <c:numFmt formatCode="General" sourceLinked="1"/>
        <c:tickLblPos val="nextTo"/>
        <c:crossAx val="99366400"/>
        <c:crosses val="autoZero"/>
        <c:auto val="1"/>
        <c:lblAlgn val="ctr"/>
        <c:lblOffset val="100"/>
      </c:catAx>
      <c:valAx>
        <c:axId val="99366400"/>
        <c:scaling>
          <c:orientation val="minMax"/>
        </c:scaling>
        <c:axPos val="l"/>
        <c:majorGridlines/>
        <c:numFmt formatCode="General" sourceLinked="1"/>
        <c:tickLblPos val="nextTo"/>
        <c:crossAx val="993648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тыс. руб.</a:t>
            </a:r>
          </a:p>
        </c:rich>
      </c:tx>
      <c:layout>
        <c:manualLayout>
          <c:xMode val="edge"/>
          <c:yMode val="edge"/>
          <c:x val="1.713979831468474E-3"/>
          <c:y val="1.4810188517866378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27444515297387051"/>
          <c:w val="0.52503660726619694"/>
          <c:h val="0.725554847026129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руб.</c:v>
                </c:pt>
              </c:strCache>
            </c:strRef>
          </c:tx>
          <c:dPt>
            <c:idx val="0"/>
            <c:explosion val="92"/>
          </c:dPt>
          <c:dPt>
            <c:idx val="1"/>
            <c:explosion val="59"/>
          </c:dPt>
          <c:dPt>
            <c:idx val="4"/>
            <c:explosion val="42"/>
          </c:dPt>
          <c:dPt>
            <c:idx val="5"/>
            <c:explosion val="35"/>
          </c:dPt>
          <c:dPt>
            <c:idx val="7"/>
            <c:explosion val="29"/>
          </c:dPt>
          <c:dLbls>
            <c:dLbl>
              <c:idx val="0"/>
              <c:layout>
                <c:manualLayout>
                  <c:x val="-0.13089369967364545"/>
                  <c:y val="-4.7702518650191206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2.2080904118562072E-2"/>
                  <c:y val="-0.20824983780951656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-0.11097722480079165"/>
                  <c:y val="-0.25850711375004981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6.3165682189546074E-2"/>
                  <c:y val="-0.2125231970110317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3.692480819875045E-2"/>
                  <c:y val="-0.1832594732272545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7.2704654186608306E-2"/>
                  <c:y val="-0.10272555449943148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3.3411835678735964E-2"/>
                  <c:y val="5.5568414209120891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1.4075204294991527E-2"/>
                  <c:y val="5.7990813092098137E-2"/>
                </c:manualLayout>
              </c:layout>
              <c:dLblPos val="bestFit"/>
              <c:showVal val="1"/>
            </c:dLbl>
            <c:dLblPos val="outEnd"/>
            <c:showVal val="1"/>
            <c:showLeaderLines val="1"/>
          </c:dLbls>
          <c:cat>
            <c:strRef>
              <c:f>Лист1!$A$2:$A$10</c:f>
              <c:strCache>
                <c:ptCount val="9"/>
                <c:pt idx="0">
                  <c:v> "Обеспечение качественным жильем"</c:v>
                </c:pt>
                <c:pt idx="1">
                  <c:v>"Формирование современной городской среды муниципального образования поселок Правохеттинский на период 2018-2022 годы"</c:v>
                </c:pt>
                <c:pt idx="2">
                  <c:v> "Содействие занятости населения муниципального образования поселок Правохеттинский"</c:v>
                </c:pt>
                <c:pt idx="3">
                  <c:v>"Развитие физической культуры и спорта  муниципального образования поселок Правохеттинский"</c:v>
                </c:pt>
                <c:pt idx="4">
                  <c:v>"Участие в предупреждении и ликвидации последствий чрезвычайных ситуаций на территории муниципального образования посёлок Правохеттинский, обеспечение пожарной безопасности"</c:v>
                </c:pt>
                <c:pt idx="5">
                  <c:v>"Содержание и ремонт автомобильных дорог общего пользования местного значения и улично-дорожной сети муниципального образования поселок Правохеттинский"</c:v>
                </c:pt>
                <c:pt idx="6">
                  <c:v>"Управление муниципальным имуществом"</c:v>
                </c:pt>
                <c:pt idx="7">
                  <c:v>"Энергосбережение и повышение энергетической эффективности муниципального образования поселок Правохеттинский на период 2018-2022 годы"</c:v>
                </c:pt>
                <c:pt idx="8">
                  <c:v>"Совершенствование муниципального управления в муниципальном образовании поселок Правохеттинский"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2671</c:v>
                </c:pt>
                <c:pt idx="1">
                  <c:v>43943</c:v>
                </c:pt>
                <c:pt idx="2">
                  <c:v>85</c:v>
                </c:pt>
                <c:pt idx="3">
                  <c:v>60</c:v>
                </c:pt>
                <c:pt idx="4">
                  <c:v>239</c:v>
                </c:pt>
                <c:pt idx="5">
                  <c:v>3652</c:v>
                </c:pt>
                <c:pt idx="6">
                  <c:v>379</c:v>
                </c:pt>
                <c:pt idx="7">
                  <c:v>59</c:v>
                </c:pt>
                <c:pt idx="8">
                  <c:v>33406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1674049873233141"/>
          <c:y val="1.3256414582193192E-2"/>
          <c:w val="0.47475929467472094"/>
          <c:h val="0.98620300762192359"/>
        </c:manualLayout>
      </c:layout>
      <c:overlay val="1"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i="1">
                <a:solidFill>
                  <a:schemeClr val="accent2"/>
                </a:solidFill>
              </a:defRPr>
            </a:pPr>
            <a:r>
              <a:rPr lang="ru-RU" i="1" dirty="0" smtClean="0">
                <a:solidFill>
                  <a:schemeClr val="accent2"/>
                </a:solidFill>
              </a:rPr>
              <a:t>Среднемесячная заработная плата одного работника</a:t>
            </a:r>
            <a:endParaRPr lang="ru-RU" i="1" dirty="0">
              <a:solidFill>
                <a:schemeClr val="accent2"/>
              </a:solidFill>
            </a:endParaRPr>
          </a:p>
        </c:rich>
      </c:tx>
      <c:layout/>
    </c:title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руб.</c:v>
                </c:pt>
              </c:strCache>
            </c:strRef>
          </c:tx>
          <c:dLbls>
            <c:dLblPos val="ctr"/>
            <c:showVal val="1"/>
          </c:dLbls>
          <c:cat>
            <c:strRef>
              <c:f>Лист1!$A$2:$A$6</c:f>
              <c:strCache>
                <c:ptCount val="5"/>
                <c:pt idx="0">
                  <c:v>2017 (отчет)</c:v>
                </c:pt>
                <c:pt idx="1">
                  <c:v>2018 (оценка)</c:v>
                </c:pt>
                <c:pt idx="2">
                  <c:v>2019 (прогноз)</c:v>
                </c:pt>
                <c:pt idx="3">
                  <c:v>2020 (прогноз)</c:v>
                </c:pt>
                <c:pt idx="4">
                  <c:v>2021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91205.17</c:v>
                </c:pt>
                <c:pt idx="1">
                  <c:v>95790.82</c:v>
                </c:pt>
                <c:pt idx="2">
                  <c:v>98620.78</c:v>
                </c:pt>
                <c:pt idx="3">
                  <c:v>99797.18</c:v>
                </c:pt>
                <c:pt idx="4">
                  <c:v>104297.18</c:v>
                </c:pt>
              </c:numCache>
            </c:numRef>
          </c:val>
        </c:ser>
        <c:dLbls>
          <c:showVal val="1"/>
        </c:dLbls>
        <c:marker val="1"/>
        <c:axId val="101041664"/>
        <c:axId val="105584128"/>
      </c:lineChart>
      <c:catAx>
        <c:axId val="101041664"/>
        <c:scaling>
          <c:orientation val="minMax"/>
        </c:scaling>
        <c:axPos val="b"/>
        <c:numFmt formatCode="General" sourceLinked="1"/>
        <c:tickLblPos val="nextTo"/>
        <c:crossAx val="105584128"/>
        <c:crosses val="autoZero"/>
        <c:auto val="1"/>
        <c:lblAlgn val="ctr"/>
        <c:lblOffset val="100"/>
      </c:catAx>
      <c:valAx>
        <c:axId val="105584128"/>
        <c:scaling>
          <c:orientation val="minMax"/>
        </c:scaling>
        <c:axPos val="l"/>
        <c:majorGridlines/>
        <c:numFmt formatCode="General" sourceLinked="1"/>
        <c:tickLblPos val="nextTo"/>
        <c:crossAx val="1010416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Налоговые и неналоговые доходы бюджета по основным источникам на </a:t>
            </a:r>
            <a:r>
              <a:rPr lang="ru-RU" dirty="0" smtClean="0"/>
              <a:t>2019 </a:t>
            </a:r>
            <a:r>
              <a:rPr lang="ru-RU" dirty="0" smtClean="0"/>
              <a:t>год (тыс. руб.)</a:t>
            </a:r>
            <a:endParaRPr lang="ru-RU" dirty="0"/>
          </a:p>
        </c:rich>
      </c:tx>
      <c:layout>
        <c:manualLayout>
          <c:xMode val="edge"/>
          <c:yMode val="edge"/>
          <c:x val="0.10609715239973336"/>
          <c:y val="1.399756288102027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6.8758853182979668E-2"/>
          <c:y val="0.38167937248595035"/>
          <c:w val="0.35359970853932893"/>
          <c:h val="0.417713728456979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 бюджета по основным источникам на 2018 год</c:v>
                </c:pt>
              </c:strCache>
            </c:strRef>
          </c:tx>
          <c:explosion val="25"/>
          <c:dLbls>
            <c:dLblPos val="outEnd"/>
            <c:showVal val="1"/>
            <c:showLeaderLines val="1"/>
          </c:dLbls>
          <c:cat>
            <c:strRef>
              <c:f>Лист1!$A$2:$A$7</c:f>
              <c:strCache>
                <c:ptCount val="5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РОССИЙСКОЙ ФЕДЕРАЦИИ</c:v>
                </c:pt>
                <c:pt idx="2">
                  <c:v>НАЛОГИ НА ИМУЩЕСТВО</c:v>
                </c:pt>
                <c:pt idx="3">
                  <c:v>ГОСУДАРСТВЕННАЯ ПОШЛИНА</c:v>
                </c:pt>
                <c:pt idx="4">
                  <c:v>ДОХОДЫ ОТ ИСПОЛЬЗОВАНИЯ ИМУЩЕСТВА, НАХОДЯЩЕГОСЯ В ГОСУДАРСТВЕННОЙ  И МУНИЦИПАЛЬНОЙ СОБСТВЕННОСТИ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5594</c:v>
                </c:pt>
                <c:pt idx="1">
                  <c:v>807</c:v>
                </c:pt>
                <c:pt idx="2">
                  <c:v>328</c:v>
                </c:pt>
                <c:pt idx="3">
                  <c:v>12</c:v>
                </c:pt>
                <c:pt idx="4">
                  <c:v>2206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46002788713910847"/>
          <c:y val="0.17579087332448071"/>
          <c:w val="0.5385942694663165"/>
          <c:h val="0.82420912667552071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3.4577598864211266E-2"/>
          <c:y val="0.22396140195298372"/>
          <c:w val="0.53682823670581803"/>
          <c:h val="0.698899194389274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explosion val="25"/>
          <c:dPt>
            <c:idx val="0"/>
            <c:explosion val="0"/>
          </c:dPt>
          <c:dLbls>
            <c:dLbl>
              <c:idx val="0"/>
              <c:layout>
                <c:manualLayout>
                  <c:x val="2.9870144656634835E-2"/>
                  <c:y val="1.428065987596956E-2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6.6764714909306425E-2"/>
                  <c:y val="7.1576154408385315E-2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0.25004331481604319"/>
                  <c:y val="-2.9523284559363951E-2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Субвенции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29875</c:v>
                </c:pt>
                <c:pt idx="1">
                  <c:v>207</c:v>
                </c:pt>
                <c:pt idx="2">
                  <c:v>6566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1796772823442849"/>
          <c:y val="0.32128612239857046"/>
          <c:w val="0.46317176329418402"/>
          <c:h val="0.63281542626100806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-0.15192248455196122"/>
                  <c:y val="0.11440470153832696"/>
                </c:manualLayout>
              </c:layout>
              <c:showVal val="1"/>
              <c:showPercent val="1"/>
            </c:dLbl>
            <c:dLbl>
              <c:idx val="1"/>
              <c:layout>
                <c:manualLayout>
                  <c:x val="-9.0125996622771098E-2"/>
                  <c:y val="-5.8093600475269784E-2"/>
                </c:manualLayout>
              </c:layout>
              <c:showVal val="1"/>
              <c:showPercent val="1"/>
            </c:dLbl>
            <c:dLbl>
              <c:idx val="2"/>
              <c:layout>
                <c:manualLayout>
                  <c:x val="0.14516716046786407"/>
                  <c:y val="-0.10166166126187569"/>
                </c:manualLayout>
              </c:layout>
              <c:showVal val="1"/>
              <c:showPercent val="1"/>
            </c:dLbl>
            <c:showVal val="1"/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Субвенции</c:v>
                </c:pt>
                <c:pt idx="2">
                  <c:v>Иные 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31800</c:v>
                </c:pt>
                <c:pt idx="1">
                  <c:v>216</c:v>
                </c:pt>
                <c:pt idx="2">
                  <c:v>44047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4957883603120039"/>
          <c:y val="0.25785313548392319"/>
          <c:w val="0.43156806106228196"/>
          <c:h val="0.7339682655377183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8408</c:v>
                </c:pt>
                <c:pt idx="1">
                  <c:v>8608</c:v>
                </c:pt>
                <c:pt idx="2">
                  <c:v>8947</c:v>
                </c:pt>
                <c:pt idx="3">
                  <c:v>9019</c:v>
                </c:pt>
                <c:pt idx="4">
                  <c:v>9442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37182</c:v>
                </c:pt>
                <c:pt idx="1">
                  <c:v>36644</c:v>
                </c:pt>
                <c:pt idx="2">
                  <c:v>76063</c:v>
                </c:pt>
                <c:pt idx="3">
                  <c:v>36215</c:v>
                </c:pt>
                <c:pt idx="4">
                  <c:v>35953</c:v>
                </c:pt>
              </c:numCache>
            </c:numRef>
          </c:val>
        </c:ser>
        <c:shape val="box"/>
        <c:axId val="117875840"/>
        <c:axId val="117877376"/>
        <c:axId val="0"/>
      </c:bar3DChart>
      <c:catAx>
        <c:axId val="117875840"/>
        <c:scaling>
          <c:orientation val="minMax"/>
        </c:scaling>
        <c:axPos val="b"/>
        <c:numFmt formatCode="General" sourceLinked="1"/>
        <c:tickLblPos val="nextTo"/>
        <c:crossAx val="117877376"/>
        <c:crosses val="autoZero"/>
        <c:auto val="1"/>
        <c:lblAlgn val="ctr"/>
        <c:lblOffset val="100"/>
      </c:catAx>
      <c:valAx>
        <c:axId val="117877376"/>
        <c:scaling>
          <c:orientation val="minMax"/>
        </c:scaling>
        <c:axPos val="l"/>
        <c:majorGridlines/>
        <c:numFmt formatCode="General" sourceLinked="1"/>
        <c:tickLblPos val="nextTo"/>
        <c:crossAx val="1178758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700978267104625E-3"/>
          <c:y val="7.0146397573289915E-2"/>
          <c:w val="0.54836417904272072"/>
          <c:h val="0.730180737226530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2"/>
          <c:dLbls>
            <c:dLbl>
              <c:idx val="2"/>
              <c:layout>
                <c:manualLayout>
                  <c:x val="0"/>
                  <c:y val="-7.8198606572789042E-2"/>
                </c:manualLayout>
              </c:layout>
              <c:showVal val="1"/>
            </c:dLbl>
            <c:showVal val="1"/>
            <c:showLeaderLines val="1"/>
          </c:dLbls>
          <c:cat>
            <c:strRef>
              <c:f>Лист1!$A$2:$A$8</c:f>
              <c:strCache>
                <c:ptCount val="7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30041</c:v>
                </c:pt>
                <c:pt idx="1">
                  <c:v>211</c:v>
                </c:pt>
                <c:pt idx="2">
                  <c:v>239</c:v>
                </c:pt>
                <c:pt idx="3">
                  <c:v>3737</c:v>
                </c:pt>
                <c:pt idx="4">
                  <c:v>46709</c:v>
                </c:pt>
                <c:pt idx="5">
                  <c:v>4013</c:v>
                </c:pt>
                <c:pt idx="6">
                  <c:v>60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54333867988723505"/>
          <c:y val="0.10296438570089952"/>
          <c:w val="0.44740206085350442"/>
          <c:h val="0.85816079362557895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общеэкономические вопросы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 бюджета)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  <c:pt idx="1">
                  <c:v>85</c:v>
                </c:pt>
                <c:pt idx="2">
                  <c:v>85</c:v>
                </c:pt>
                <c:pt idx="3">
                  <c:v>297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Дорожное хозяйство (дорожные фонды)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 бюджета)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3595</c:v>
                </c:pt>
                <c:pt idx="1">
                  <c:v>3652</c:v>
                </c:pt>
                <c:pt idx="2">
                  <c:v>3335</c:v>
                </c:pt>
                <c:pt idx="3">
                  <c:v>3335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Другие вопросы в области национальной экономики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 бюджета)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shape val="cone"/>
        <c:axId val="133584000"/>
        <c:axId val="133585536"/>
        <c:axId val="0"/>
      </c:bar3DChart>
      <c:catAx>
        <c:axId val="133584000"/>
        <c:scaling>
          <c:orientation val="minMax"/>
        </c:scaling>
        <c:axPos val="b"/>
        <c:numFmt formatCode="General" sourceLinked="1"/>
        <c:tickLblPos val="nextTo"/>
        <c:crossAx val="133585536"/>
        <c:crosses val="autoZero"/>
        <c:auto val="1"/>
        <c:lblAlgn val="ctr"/>
        <c:lblOffset val="100"/>
      </c:catAx>
      <c:valAx>
        <c:axId val="133585536"/>
        <c:scaling>
          <c:orientation val="minMax"/>
        </c:scaling>
        <c:axPos val="l"/>
        <c:majorGridlines/>
        <c:numFmt formatCode="General" sourceLinked="1"/>
        <c:tickLblPos val="nextTo"/>
        <c:crossAx val="13358400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3"/>
  <c:chart>
    <c:view3D>
      <c:rAngAx val="1"/>
    </c:view3D>
    <c:sideWall>
      <c:spPr>
        <a:noFill/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Жилищное хозяйство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 бюджета)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4195</c:v>
                </c:pt>
                <c:pt idx="1">
                  <c:v>2766</c:v>
                </c:pt>
                <c:pt idx="2">
                  <c:v>3418</c:v>
                </c:pt>
                <c:pt idx="3">
                  <c:v>3482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Благоустройство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 (план бюджета)</c:v>
                </c:pt>
                <c:pt idx="1">
                  <c:v>2019 (проект)</c:v>
                </c:pt>
                <c:pt idx="2">
                  <c:v>2020 (проект)</c:v>
                </c:pt>
                <c:pt idx="3">
                  <c:v>2021 (проект)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8139</c:v>
                </c:pt>
                <c:pt idx="1">
                  <c:v>43943</c:v>
                </c:pt>
                <c:pt idx="2">
                  <c:v>1117</c:v>
                </c:pt>
                <c:pt idx="3">
                  <c:v>1513</c:v>
                </c:pt>
              </c:numCache>
            </c:numRef>
          </c:val>
        </c:ser>
        <c:dLbls>
          <c:showVal val="1"/>
        </c:dLbls>
        <c:shape val="pyramid"/>
        <c:axId val="133648768"/>
        <c:axId val="133650304"/>
        <c:axId val="0"/>
      </c:bar3DChart>
      <c:catAx>
        <c:axId val="133648768"/>
        <c:scaling>
          <c:orientation val="minMax"/>
        </c:scaling>
        <c:axPos val="b"/>
        <c:numFmt formatCode="General" sourceLinked="1"/>
        <c:tickLblPos val="nextTo"/>
        <c:crossAx val="133650304"/>
        <c:crosses val="autoZero"/>
        <c:auto val="1"/>
        <c:lblAlgn val="ctr"/>
        <c:lblOffset val="100"/>
      </c:catAx>
      <c:valAx>
        <c:axId val="133650304"/>
        <c:scaling>
          <c:orientation val="minMax"/>
        </c:scaling>
        <c:axPos val="l"/>
        <c:majorGridlines/>
        <c:numFmt formatCode="0%" sourceLinked="1"/>
        <c:tickLblPos val="nextTo"/>
        <c:crossAx val="133648768"/>
        <c:crosses val="autoZero"/>
        <c:crossBetween val="between"/>
      </c:valAx>
      <c:spPr>
        <a:ln w="25400">
          <a:noFill/>
        </a:ln>
      </c:spPr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53598-F11E-495C-8158-7D97141125D3}" type="datetimeFigureOut">
              <a:rPr lang="ru-RU" smtClean="0"/>
              <a:pPr/>
              <a:t>20.11.2018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A30AE-277E-42C8-A90B-4A5FF15B07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9671/de10ae8c3bbec326635e411c7df345c1ce715ce5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83568" y="47667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592288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Муниципальное образование поселок Правохеттинский</a:t>
            </a:r>
            <a:b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3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БЮДЖЕТ ДЛЯ ГРАЖДАН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ПРОЕКТ РЕШЕНИЯ «О БЮДЖЕТЕ МУНИЦИПАЛЬНОГО ОБРАЗОВАНИЯ ПОСЕЛОК ПРАВОХЕТТИНСКИЙ НА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2019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ГОД И НА ПЛАНОВЫЙ ПЕРИОД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2020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2021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ГОДОВ»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4337" name="Picture 1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57606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SCHMIDGAL\Downloads\IMG_016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80928"/>
            <a:ext cx="5544616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/>
                </a:solidFill>
              </a:rPr>
              <a:t>Основные направления бюджетной политики на </a:t>
            </a:r>
            <a:r>
              <a:rPr lang="ru-RU" sz="3000" b="1" dirty="0" smtClean="0">
                <a:solidFill>
                  <a:schemeClr val="accent2"/>
                </a:solidFill>
              </a:rPr>
              <a:t>2018-2020 </a:t>
            </a:r>
            <a:r>
              <a:rPr lang="ru-RU" sz="3000" b="1" dirty="0" smtClean="0">
                <a:solidFill>
                  <a:schemeClr val="accent2"/>
                </a:solidFill>
              </a:rPr>
              <a:t>гг.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23528" y="836712"/>
            <a:ext cx="8424936" cy="6021288"/>
          </a:xfrm>
          <a:prstGeom prst="horizont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619672" y="1662366"/>
            <a:ext cx="6552728" cy="4401205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сбалансированности бюджета муниципального образования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учетом безусловного исполнения принятых обязательств и проведения мероприятий по инвентаризации действующих обязательств, сокращения (перераспределения) неэффективных расходов;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совершенствование бюджетного планирования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основе муниципальных программ (направления развития программного планирования) и проектного метода управления;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оптимизация и повышение качества предоставления муниципальных услуг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повышение эффективности осуществления внутреннего финансового контроля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 том числе контроль за соблюдением требований к обоснованию и обоснованности закупок, соблюдением правил нормирования в сфере закупок;</a:t>
            </a: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обеспечение прозрачности и открытости муниципальных финансов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путем внедрения демократических бюджетных процедур инициативного бюджетирования.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/>
                </a:solidFill>
              </a:rPr>
              <a:t>Основные направления налоговой политики на </a:t>
            </a:r>
            <a:r>
              <a:rPr lang="ru-RU" sz="3000" b="1" dirty="0" smtClean="0">
                <a:solidFill>
                  <a:schemeClr val="accent2"/>
                </a:solidFill>
              </a:rPr>
              <a:t>2018-2020 </a:t>
            </a:r>
            <a:r>
              <a:rPr lang="ru-RU" sz="3000" b="1" dirty="0" smtClean="0">
                <a:solidFill>
                  <a:schemeClr val="accent2"/>
                </a:solidFill>
              </a:rPr>
              <a:t>гг.</a:t>
            </a:r>
            <a:endParaRPr lang="ru-RU" sz="3000" b="1" dirty="0">
              <a:solidFill>
                <a:schemeClr val="accent2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755576" y="1268760"/>
            <a:ext cx="7560840" cy="540060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996952"/>
            <a:ext cx="5904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979712" y="2476227"/>
            <a:ext cx="576064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улучшение качества администрирования платежей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собираемости доходов в бюджет муниципального образования, повышение ответственности администраторов доходов бюджета за исполнением всеми плательщиками своих обязательств перед бюджетом;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повышение роли доходов от использования имущества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муниципального образования, активизации работы по вовлечению в хозяйственный оборот неиспользуемых объектов недвижимости и земельных участков;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3023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продолжение практики взаимодействия с крупнейшими налогоплательщиками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осуществляющими деятельность на территории муниципального образования, в первую очередь с организациями топливно-энергетического комплекса.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476672"/>
            <a:ext cx="8496944" cy="1368152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>
                <a:solidFill>
                  <a:schemeClr val="accent2"/>
                </a:solidFill>
                <a:latin typeface="+mn-lt"/>
              </a:rPr>
              <a:t>Основные характеристики бюджета муниципального образования поселок Правохеттинский на </a:t>
            </a:r>
            <a:r>
              <a:rPr lang="ru-RU" sz="3300" b="1" dirty="0" smtClean="0">
                <a:solidFill>
                  <a:schemeClr val="accent2"/>
                </a:solidFill>
                <a:latin typeface="+mn-lt"/>
              </a:rPr>
              <a:t>2019-2021 </a:t>
            </a:r>
            <a:r>
              <a:rPr lang="ru-RU" sz="3300" b="1" dirty="0" smtClean="0">
                <a:solidFill>
                  <a:schemeClr val="accent2"/>
                </a:solidFill>
                <a:latin typeface="+mn-lt"/>
              </a:rPr>
              <a:t>гг</a:t>
            </a:r>
            <a:r>
              <a:rPr lang="ru-RU" b="1" dirty="0" smtClean="0">
                <a:solidFill>
                  <a:schemeClr val="accent2"/>
                </a:solidFill>
              </a:rPr>
              <a:t>.</a:t>
            </a:r>
            <a:endParaRPr lang="ru-RU" b="1" dirty="0">
              <a:solidFill>
                <a:schemeClr val="accent2"/>
              </a:solidFill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395536" y="1916832"/>
          <a:ext cx="8497885" cy="48245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448"/>
                <a:gridCol w="1598706"/>
                <a:gridCol w="1699577"/>
                <a:gridCol w="1699577"/>
                <a:gridCol w="1699577"/>
              </a:tblGrid>
              <a:tr h="15121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Ожидаемое исполнение бюджета</a:t>
                      </a:r>
                      <a:r>
                        <a:rPr lang="ru-RU" baseline="0" dirty="0" smtClean="0"/>
                        <a:t> за </a:t>
                      </a:r>
                      <a:r>
                        <a:rPr lang="ru-RU" baseline="0" dirty="0" smtClean="0"/>
                        <a:t>2018 </a:t>
                      </a:r>
                      <a:r>
                        <a:rPr lang="ru-RU" baseline="0" dirty="0" smtClean="0"/>
                        <a:t>г.,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 </a:t>
                      </a:r>
                      <a:r>
                        <a:rPr lang="ru-RU" dirty="0" smtClean="0"/>
                        <a:t>год (проект решения о бюджете ),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2020 </a:t>
                      </a:r>
                      <a:r>
                        <a:rPr lang="ru-RU" dirty="0" smtClean="0"/>
                        <a:t>год (проект решения о бюджете), тыс. 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2021 </a:t>
                      </a:r>
                      <a:r>
                        <a:rPr lang="ru-RU" dirty="0" smtClean="0"/>
                        <a:t>год (проект решения о бюджете), тыс. руб.</a:t>
                      </a:r>
                      <a:endParaRPr lang="ru-RU" dirty="0"/>
                    </a:p>
                  </a:txBody>
                  <a:tcPr/>
                </a:tc>
              </a:tr>
              <a:tr h="11147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Общий объем доходов бюджета</a:t>
                      </a:r>
                      <a:r>
                        <a:rPr lang="ru-RU" baseline="0" dirty="0" smtClean="0"/>
                        <a:t> поселения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45252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45234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45395</a:t>
                      </a:r>
                      <a:endParaRPr lang="ru-RU" dirty="0"/>
                    </a:p>
                  </a:txBody>
                  <a:tcPr/>
                </a:tc>
              </a:tr>
              <a:tr h="111475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Общий объем расходов бюджета поселения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46711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85010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45234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45395</a:t>
                      </a:r>
                      <a:endParaRPr lang="ru-RU" dirty="0"/>
                    </a:p>
                  </a:txBody>
                  <a:tcPr/>
                </a:tc>
              </a:tr>
              <a:tr h="93498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Дефицит бюджета поселения</a:t>
                      </a:r>
                      <a:r>
                        <a:rPr lang="ru-RU" baseline="0" dirty="0" smtClean="0"/>
                        <a:t> (-)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 </a:t>
                      </a:r>
                      <a:r>
                        <a:rPr lang="ru-RU" dirty="0" smtClean="0"/>
                        <a:t>1 459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 smtClean="0">
                <a:latin typeface="+mn-lt"/>
              </a:rPr>
              <a:t/>
            </a:r>
            <a:br>
              <a:rPr lang="ru-RU" sz="3000" dirty="0" smtClean="0">
                <a:latin typeface="+mn-lt"/>
              </a:rPr>
            </a:br>
            <a:r>
              <a:rPr lang="ru-RU" sz="3000" b="1" dirty="0" smtClean="0">
                <a:solidFill>
                  <a:schemeClr val="accent2"/>
                </a:solidFill>
                <a:latin typeface="+mn-lt"/>
              </a:rPr>
              <a:t>ДОХОДЫ БЮДЖЕТА МУНИЦИПАЛЬНОГО ОБРАЗОВАНИЯ ПОСЕЛОК ПРАВОХЕТТИНСКИЙ</a:t>
            </a:r>
            <a:endParaRPr lang="ru-RU" sz="3000" b="1" dirty="0">
              <a:solidFill>
                <a:schemeClr val="accent2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700808"/>
          <a:ext cx="914400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/>
                </a:solidFill>
                <a:latin typeface="+mn-lt"/>
              </a:rPr>
              <a:t>Основные понятия безвозмездных поступлений в бюджет муниципального образования поселок Правохеттинский</a:t>
            </a:r>
            <a:endParaRPr lang="ru-RU" sz="30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5229200"/>
            <a:ext cx="7560840" cy="12961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межбюджетные трансферты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683568" y="1556792"/>
            <a:ext cx="2160240" cy="352839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ДОТАЦИИ </a:t>
            </a:r>
            <a:r>
              <a:rPr lang="ru-RU" sz="1400" b="1" dirty="0" smtClean="0">
                <a:solidFill>
                  <a:schemeClr val="tx1"/>
                </a:solidFill>
              </a:rPr>
              <a:t>межбюджетные трансферты, предоставляемые на безвозмездной и безвозвратной основе без установления направлений и (или) условий их использования</a:t>
            </a:r>
            <a:endParaRPr lang="ru-RU" sz="1400" dirty="0" smtClean="0">
              <a:solidFill>
                <a:schemeClr val="tx1"/>
              </a:solidFill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3563888" y="1628800"/>
            <a:ext cx="2232248" cy="295232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СУБВЕНЦИЯ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финансирование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«переданных» другим публично-правовым образованиям полномочий</a:t>
            </a: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6444208" y="1556792"/>
            <a:ext cx="2304256" cy="288032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СУБСИДИЯ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условиях долевого  софинансирования расходов других бюджетов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/>
                </a:solidFill>
              </a:rPr>
              <a:t>Структура распределения безвозмездных поступлений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0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Прогноз </a:t>
            </a:r>
            <a:r>
              <a:rPr lang="ru-RU" dirty="0" smtClean="0"/>
              <a:t>2018 </a:t>
            </a:r>
            <a:r>
              <a:rPr lang="ru-RU" dirty="0" smtClean="0"/>
              <a:t>г.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Проект </a:t>
            </a:r>
            <a:r>
              <a:rPr lang="ru-RU" dirty="0" smtClean="0"/>
              <a:t>2019 </a:t>
            </a:r>
            <a:r>
              <a:rPr lang="ru-RU" dirty="0" smtClean="0"/>
              <a:t>г.</a:t>
            </a: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645025" y="2174874"/>
          <a:ext cx="4041775" cy="4206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000" dirty="0" smtClean="0">
                <a:latin typeface="+mn-lt"/>
              </a:rPr>
              <a:t>Налоги, поступающие от граждан в бюджет муниципального образования поселок Правохеттинский</a:t>
            </a:r>
            <a:endParaRPr lang="ru-RU" sz="3000" dirty="0">
              <a:latin typeface="+mn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563888" y="3429000"/>
            <a:ext cx="2520280" cy="22322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муниципального образования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611560" y="2132856"/>
            <a:ext cx="2304256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Государственная пошлина за совершение нотариальных действий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012160" y="1268760"/>
            <a:ext cx="2520280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 на доходы физических лиц (перечисляется работодателем)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6444208" y="4221088"/>
            <a:ext cx="1872208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Акцизы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971600" y="4509120"/>
            <a:ext cx="2088232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 на имущество, земельный налог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3347864" y="1484784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Плата за наем муниципального жилья</a:t>
            </a:r>
            <a:endParaRPr lang="ru-RU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771800" y="3933056"/>
            <a:ext cx="64807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275856" y="4869160"/>
            <a:ext cx="288032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499992" y="3068960"/>
            <a:ext cx="72008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5796136" y="32849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6084168" y="4869160"/>
            <a:ext cx="216024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08912" cy="792088"/>
          </a:xfrm>
          <a:noFill/>
          <a:ln>
            <a:noFill/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Динамика поступлений доходов бюджета муниципального образования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3" name="Содержимое 22"/>
          <p:cNvGraphicFramePr>
            <a:graphicFrameLocks noGrp="1"/>
          </p:cNvGraphicFramePr>
          <p:nvPr>
            <p:ph idx="1"/>
          </p:nvPr>
        </p:nvGraphicFramePr>
        <p:xfrm>
          <a:off x="395536" y="1162813"/>
          <a:ext cx="8229600" cy="24113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38536"/>
                <a:gridCol w="1224136"/>
                <a:gridCol w="1152128"/>
                <a:gridCol w="1371600"/>
                <a:gridCol w="1371600"/>
                <a:gridCol w="1371600"/>
              </a:tblGrid>
              <a:tr h="692401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2017 </a:t>
                      </a:r>
                      <a:r>
                        <a:rPr lang="ru-RU" sz="1400" b="1" dirty="0" smtClean="0"/>
                        <a:t>г. отчет, тыс. руб.</a:t>
                      </a:r>
                    </a:p>
                    <a:p>
                      <a:pPr algn="ctr"/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2018 </a:t>
                      </a:r>
                      <a:r>
                        <a:rPr lang="ru-RU" sz="1400" b="1" dirty="0" smtClean="0"/>
                        <a:t>г. прогноз,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2019 </a:t>
                      </a:r>
                      <a:r>
                        <a:rPr lang="ru-RU" sz="1400" b="1" dirty="0" smtClean="0"/>
                        <a:t>г. оценка,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2020 </a:t>
                      </a:r>
                      <a:r>
                        <a:rPr lang="ru-RU" sz="1400" b="1" dirty="0" smtClean="0"/>
                        <a:t>г. оценка,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2021 </a:t>
                      </a:r>
                      <a:r>
                        <a:rPr lang="ru-RU" sz="1400" b="1" dirty="0" smtClean="0"/>
                        <a:t>г. оценка, тыс. руб.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240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Налоговые и неналоговые доходы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8408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8608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8947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9019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9442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451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Безвозмездные поступления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37182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36644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76063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36215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35953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179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Итого доходов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45590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45252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85010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45234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45395</a:t>
                      </a:r>
                      <a:endParaRPr lang="ru-RU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Диаграмма 23"/>
          <p:cNvGraphicFramePr/>
          <p:nvPr/>
        </p:nvGraphicFramePr>
        <p:xfrm>
          <a:off x="395536" y="3645024"/>
          <a:ext cx="828092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20688"/>
            <a:ext cx="83529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</a:rPr>
              <a:t>Формирование расходов бюджета муниципального образования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newsvideopic_gorsovet-utverdil-byudget-2015-odessa-zarabotaet42912_730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772816"/>
            <a:ext cx="2664296" cy="2016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87824" y="1700809"/>
            <a:ext cx="5400600" cy="240065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1" algn="just"/>
            <a:r>
              <a:rPr lang="ru-RU" sz="1500" b="1" dirty="0" smtClean="0">
                <a:solidFill>
                  <a:schemeClr val="tx1"/>
                </a:solidFill>
              </a:rPr>
              <a:t>Формирование расходов бюджетов бюджетной системы </a:t>
            </a:r>
            <a:r>
              <a:rPr lang="ru-RU" sz="1500" dirty="0" smtClean="0"/>
              <a:t>Российской Федерации осуществляется в соответствии с расходными обязательствами, обусловленными установленным законодательством Российской Федерации, исполнение которых согласно законодательству Российской Федерации, международным и иным договорам и соглашениям должно происходить в очередном финансовом году (очередном финансовом году и плановом периоде) за счет средств соответствующих бюджетов.</a:t>
            </a:r>
            <a:endParaRPr lang="ru-RU" sz="1500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932040" y="4149080"/>
            <a:ext cx="1080120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971600" y="5229200"/>
            <a:ext cx="7848872" cy="1368152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Расходы бюджета мо п. Правохеттинский формируются:</a:t>
            </a:r>
          </a:p>
          <a:p>
            <a:pPr algn="ctr">
              <a:buFontTx/>
              <a:buChar char="-"/>
            </a:pPr>
            <a:r>
              <a:rPr lang="ru-RU" dirty="0" smtClean="0"/>
              <a:t>по разделам;</a:t>
            </a:r>
          </a:p>
          <a:p>
            <a:pPr algn="ctr">
              <a:buFontTx/>
              <a:buChar char="-"/>
            </a:pPr>
            <a:r>
              <a:rPr lang="ru-RU" dirty="0" smtClean="0"/>
              <a:t>по ведомственной структуре;</a:t>
            </a:r>
          </a:p>
          <a:p>
            <a:pPr algn="ctr">
              <a:buFontTx/>
              <a:buChar char="-"/>
            </a:pPr>
            <a:r>
              <a:rPr lang="ru-RU" dirty="0" smtClean="0"/>
              <a:t>по муниципальным программам.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3813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Структура расходов бюджета муниципального образования поселок Правохеттинский в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2019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году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507288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28184" y="1556792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тыс. руб.</a:t>
            </a: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chemeClr val="accent2"/>
                </a:solidFill>
              </a:rPr>
              <a:t>О финансовом управлении</a:t>
            </a:r>
            <a:endParaRPr lang="ru-RU" sz="3000" dirty="0">
              <a:solidFill>
                <a:schemeClr val="accent2"/>
              </a:solidFill>
            </a:endParaRPr>
          </a:p>
        </p:txBody>
      </p:sp>
      <p:pic>
        <p:nvPicPr>
          <p:cNvPr id="1026" name="Picture 2" descr="http://bank-explorer.ru/wp-content/uploads/2017/06/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2483768" cy="213390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TextBox 3"/>
          <p:cNvSpPr txBox="1"/>
          <p:nvPr/>
        </p:nvSpPr>
        <p:spPr>
          <a:xfrm>
            <a:off x="3635896" y="1628800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Разработчиком «Бюджет для граждан» является отдел по финансам и экономике Администрации муниципального образования поселок Правохеттинский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933056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Контактная информация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Начальник отдела по финансам и экономике Малова Галина Петровна</a:t>
            </a:r>
          </a:p>
          <a:p>
            <a:r>
              <a:rPr lang="ru-RU" dirty="0">
                <a:solidFill>
                  <a:schemeClr val="accent2"/>
                </a:solidFill>
              </a:rPr>
              <a:t>у</a:t>
            </a:r>
            <a:r>
              <a:rPr lang="ru-RU" dirty="0" smtClean="0">
                <a:solidFill>
                  <a:schemeClr val="accent2"/>
                </a:solidFill>
              </a:rPr>
              <a:t>л. Газовиков д.1 «б» телефон: 8(3499)5-14-458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5229200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Режим работы:</a:t>
            </a:r>
          </a:p>
          <a:p>
            <a:r>
              <a:rPr lang="ru-RU" dirty="0" smtClean="0">
                <a:solidFill>
                  <a:schemeClr val="accent2"/>
                </a:solidFill>
              </a:rPr>
              <a:t>понедельник-четверг с 9 ч. 00 мин. до 17ч. 15 мин.</a:t>
            </a:r>
          </a:p>
          <a:p>
            <a:r>
              <a:rPr lang="ru-RU" dirty="0">
                <a:solidFill>
                  <a:schemeClr val="accent2"/>
                </a:solidFill>
              </a:rPr>
              <a:t>п</a:t>
            </a:r>
            <a:r>
              <a:rPr lang="ru-RU" dirty="0" smtClean="0">
                <a:solidFill>
                  <a:schemeClr val="accent2"/>
                </a:solidFill>
              </a:rPr>
              <a:t>ятница с 9 ч. 00 мин. До 17 ч. 00 мин.</a:t>
            </a:r>
          </a:p>
          <a:p>
            <a:r>
              <a:rPr lang="ru-RU" dirty="0">
                <a:solidFill>
                  <a:schemeClr val="accent2"/>
                </a:solidFill>
              </a:rPr>
              <a:t>с</a:t>
            </a:r>
            <a:r>
              <a:rPr lang="ru-RU" dirty="0" smtClean="0">
                <a:solidFill>
                  <a:schemeClr val="accent2"/>
                </a:solidFill>
              </a:rPr>
              <a:t>уббота, воскресенье – выходной.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Расходы бюджета муниципального образования поселок Правохеттинский на </a:t>
            </a:r>
            <a:r>
              <a:rPr lang="ru-RU" sz="3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2019-2021 </a:t>
            </a:r>
            <a:r>
              <a:rPr lang="ru-RU" sz="3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гг.</a:t>
            </a:r>
            <a:endParaRPr lang="ru-RU" sz="3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8" y="1375275"/>
          <a:ext cx="8229600" cy="519722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74440"/>
                <a:gridCol w="3096344"/>
                <a:gridCol w="1512168"/>
                <a:gridCol w="1656184"/>
                <a:gridCol w="1090464"/>
              </a:tblGrid>
              <a:tr h="73008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Раздел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Наименование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2019 </a:t>
                      </a:r>
                      <a:r>
                        <a:rPr lang="ru-RU" sz="1500" dirty="0" smtClean="0"/>
                        <a:t>г. (проект бюджета)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2020г</a:t>
                      </a:r>
                      <a:r>
                        <a:rPr lang="ru-RU" sz="1500" dirty="0" smtClean="0"/>
                        <a:t>. (проект бюджета)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2021 </a:t>
                      </a:r>
                      <a:r>
                        <a:rPr lang="ru-RU" sz="1500" dirty="0" smtClean="0"/>
                        <a:t>г. (проект бюджета)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endParaRPr lang="ru-RU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/>
                        <a:t>ВСЕГО: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85010</a:t>
                      </a:r>
                      <a:endParaRPr lang="ru-RU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45234</a:t>
                      </a:r>
                      <a:endParaRPr lang="ru-RU" sz="15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45395</a:t>
                      </a:r>
                      <a:endParaRPr lang="ru-RU" sz="1500" b="1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Общегосударственные вопросы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30041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31555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30136</a:t>
                      </a:r>
                      <a:endParaRPr lang="ru-RU" sz="1500" dirty="0"/>
                    </a:p>
                  </a:txBody>
                  <a:tcPr/>
                </a:tc>
              </a:tr>
              <a:tr h="336465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02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оборона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211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214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222</a:t>
                      </a:r>
                      <a:endParaRPr lang="ru-RU" sz="1500" dirty="0"/>
                    </a:p>
                  </a:txBody>
                  <a:tcPr/>
                </a:tc>
              </a:tr>
              <a:tr h="92370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03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безопасность и правоохранительная деятельность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239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239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/>
                </a:tc>
              </a:tr>
              <a:tr h="336465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04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Национальная экономика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3737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3420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3632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05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Жилищно-коммунальное хозяйство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46709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4535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4995</a:t>
                      </a:r>
                      <a:endParaRPr lang="ru-RU" sz="1500" dirty="0"/>
                    </a:p>
                  </a:txBody>
                  <a:tcPr/>
                </a:tc>
              </a:tr>
              <a:tr h="336465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10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Социальная политика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4013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4080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4080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11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Физическая культура и спорт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60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60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60</a:t>
                      </a:r>
                      <a:endParaRPr lang="ru-RU" sz="1500" dirty="0"/>
                    </a:p>
                  </a:txBody>
                  <a:tcPr/>
                </a:tc>
              </a:tr>
              <a:tr h="497378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99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Условно утвержденные расходы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1131</a:t>
                      </a:r>
                      <a:endParaRPr lang="ru-RU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2270</a:t>
                      </a:r>
                      <a:endParaRPr lang="ru-RU" sz="15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Состав расходов бюджета муниципального образования в сфере национальной экономики в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2018- 2021 </a:t>
            </a:r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гг.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16832"/>
          <a:ext cx="8229600" cy="4209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16216" y="1484784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                     тыс. руб.</a:t>
            </a:r>
            <a:endParaRPr lang="ru-RU" sz="1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7211144" cy="1143000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00B050"/>
                </a:solidFill>
                <a:latin typeface="+mn-lt"/>
              </a:rPr>
              <a:t>Состав расходов бюджета муниципального образования в сфере жилищно-коммунального хозяйства в </a:t>
            </a:r>
            <a:r>
              <a:rPr lang="ru-RU" sz="3000" b="1" dirty="0" smtClean="0">
                <a:solidFill>
                  <a:srgbClr val="00B050"/>
                </a:solidFill>
                <a:latin typeface="+mn-lt"/>
              </a:rPr>
              <a:t>2019- 2021 </a:t>
            </a:r>
            <a:r>
              <a:rPr lang="ru-RU" sz="3000" b="1" dirty="0" smtClean="0">
                <a:solidFill>
                  <a:srgbClr val="00B050"/>
                </a:solidFill>
                <a:latin typeface="+mn-lt"/>
              </a:rPr>
              <a:t>гг.</a:t>
            </a:r>
            <a:endParaRPr lang="ru-RU" sz="3000" dirty="0">
              <a:solidFill>
                <a:srgbClr val="00B050"/>
              </a:solidFill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71600" y="2060848"/>
          <a:ext cx="7715200" cy="406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clipart-vector-of-color-city-bright-drawing-with-14401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1440160" cy="15121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64288" y="1772816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тыс. руб.</a:t>
            </a:r>
            <a:endParaRPr lang="ru-RU" sz="12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282154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Муниципальные программы муниципального образования поселок Правохеттинский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539750" y="3933056"/>
          <a:ext cx="8147050" cy="25915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_municipal-nye-programm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44216" cy="129614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83568" y="1556793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Муниципальная программа - документ стратегического планирования, содержащий :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мероприятия задачи, цели;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способы их достижения;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финансовые ресурсы.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755576" y="2996952"/>
            <a:ext cx="7920880" cy="936104"/>
          </a:xfrm>
          <a:prstGeom prst="flowChartAlternateProcess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Доля программных расходов в бюджете муниципального образования в    </a:t>
            </a:r>
            <a:r>
              <a:rPr lang="ru-RU" b="1" dirty="0" smtClean="0">
                <a:solidFill>
                  <a:schemeClr val="tx1"/>
                </a:solidFill>
              </a:rPr>
              <a:t>2018 </a:t>
            </a:r>
            <a:r>
              <a:rPr lang="ru-RU" b="1" dirty="0" smtClean="0">
                <a:solidFill>
                  <a:schemeClr val="tx1"/>
                </a:solidFill>
              </a:rPr>
              <a:t>– </a:t>
            </a:r>
            <a:r>
              <a:rPr lang="ru-RU" b="1" dirty="0" smtClean="0">
                <a:solidFill>
                  <a:schemeClr val="tx1"/>
                </a:solidFill>
              </a:rPr>
              <a:t>2021 </a:t>
            </a:r>
            <a:r>
              <a:rPr lang="ru-RU" b="1" dirty="0" smtClean="0">
                <a:solidFill>
                  <a:schemeClr val="tx1"/>
                </a:solidFill>
              </a:rPr>
              <a:t>гг.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Расходы бюджета муниципального образования поселок Правохеттинский в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2019 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году на реализацию муниципальных программ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836712"/>
          <a:ext cx="8964488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Межбюджетные отношения муниципального образования поселок Правохеттинский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556792"/>
            <a:ext cx="7848872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73050" indent="-90488" algn="just">
              <a:buClr>
                <a:schemeClr val="bg1">
                  <a:lumMod val="25000"/>
                </a:schemeClr>
              </a:buClr>
            </a:pPr>
            <a:r>
              <a:rPr lang="ru-RU" b="1" i="1" dirty="0" smtClean="0">
                <a:solidFill>
                  <a:schemeClr val="tx1"/>
                </a:solidFill>
              </a:rPr>
              <a:t>Межбюджетные отношения </a:t>
            </a:r>
            <a:r>
              <a:rPr lang="ru-RU" b="1" dirty="0" smtClean="0">
                <a:solidFill>
                  <a:schemeClr val="tx1"/>
                </a:solidFill>
              </a:rPr>
              <a:t>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4653136"/>
            <a:ext cx="122413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Федеральный бюджет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2564904"/>
            <a:ext cx="1475656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Бюджет  Ямало-Ненецкого автономного округа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172400" y="2852936"/>
            <a:ext cx="720080" cy="3816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Бюджет  муниципального образования Надымский район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3851920" y="2708920"/>
            <a:ext cx="1584176" cy="3240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 мо п. Правохеттинский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15284553">
            <a:off x="1977964" y="4556085"/>
            <a:ext cx="1473968" cy="1800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субвенции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5646775">
            <a:off x="5975777" y="1673044"/>
            <a:ext cx="1415689" cy="29772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Дотации, иные межбюджетные трансферты</a:t>
            </a:r>
            <a:endParaRPr lang="ru-RU" dirty="0"/>
          </a:p>
        </p:txBody>
      </p:sp>
      <p:sp>
        <p:nvSpPr>
          <p:cNvPr id="17" name="Стрелка вверх 16"/>
          <p:cNvSpPr/>
          <p:nvPr/>
        </p:nvSpPr>
        <p:spPr>
          <a:xfrm rot="5947843">
            <a:off x="6008563" y="3722912"/>
            <a:ext cx="1850316" cy="273509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Иные  межбюджетные трансферты на исполнение полномочий</a:t>
            </a:r>
            <a:endParaRPr lang="ru-RU" sz="1400" dirty="0"/>
          </a:p>
        </p:txBody>
      </p:sp>
      <p:sp>
        <p:nvSpPr>
          <p:cNvPr id="18" name="Стрелка вправо 17"/>
          <p:cNvSpPr/>
          <p:nvPr/>
        </p:nvSpPr>
        <p:spPr>
          <a:xfrm rot="677625">
            <a:off x="1583540" y="2446548"/>
            <a:ext cx="2287737" cy="2120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Субвенции, иные межбюджетные трансферты</a:t>
            </a:r>
            <a:endParaRPr lang="ru-RU" sz="1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Дополнительная информация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1412776"/>
            <a:ext cx="65527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    В целях реализации Федерального закона от 06 октября 2003 г. № 131 «Об общих принципах организации местного самоуправления в Российской Федерации» проводятся публичные слушания проекта решения о бюджете муниципального образования поселок Правохеттинский с непосредственным участием населения.</a:t>
            </a:r>
          </a:p>
          <a:p>
            <a:pPr algn="just"/>
            <a:endParaRPr lang="ru-RU" i="1" dirty="0" smtClean="0"/>
          </a:p>
          <a:p>
            <a:pPr algn="just"/>
            <a:r>
              <a:rPr lang="ru-RU" i="1" dirty="0" smtClean="0"/>
              <a:t>Публичные слушания проводятся с целью информирования  и соблюдения интересов населения по вопросам местного значения, выявления общественного мнения по вопросу публичных слушаний, подготовки предложений и рекомендаций для принятия решений органами местного самоуправления .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5085184"/>
            <a:ext cx="8064896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b="1" i="1" dirty="0" smtClean="0"/>
              <a:t>     Публичные слушания по проекту Решения  Собрания депутатов муниципального образования поселок Правохеттинский «О бюджете муниципального образования поселок Правохеттинский на </a:t>
            </a:r>
            <a:r>
              <a:rPr lang="ru-RU" b="1" i="1" dirty="0" smtClean="0"/>
              <a:t>2019год</a:t>
            </a:r>
            <a:endParaRPr lang="ru-RU" b="1" i="1" dirty="0" smtClean="0"/>
          </a:p>
          <a:p>
            <a:pPr algn="just"/>
            <a:r>
              <a:rPr lang="ru-RU" b="1" i="1" dirty="0" smtClean="0"/>
              <a:t>и на плановый период </a:t>
            </a:r>
            <a:r>
              <a:rPr lang="ru-RU" b="1" i="1" dirty="0" smtClean="0"/>
              <a:t>2020 </a:t>
            </a:r>
            <a:r>
              <a:rPr lang="ru-RU" b="1" i="1" dirty="0" smtClean="0"/>
              <a:t>и </a:t>
            </a:r>
            <a:r>
              <a:rPr lang="ru-RU" b="1" i="1" dirty="0" smtClean="0"/>
              <a:t>2021годов</a:t>
            </a:r>
            <a:r>
              <a:rPr lang="ru-RU" b="1" i="1" dirty="0" smtClean="0"/>
              <a:t>» состоятся 30 ноября </a:t>
            </a:r>
            <a:r>
              <a:rPr lang="ru-RU" b="1" i="1" dirty="0" smtClean="0"/>
              <a:t>2018 </a:t>
            </a:r>
            <a:r>
              <a:rPr lang="ru-RU" b="1" i="1" dirty="0" smtClean="0"/>
              <a:t>года.</a:t>
            </a:r>
            <a:endParaRPr lang="ru-RU" b="1" i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764704"/>
            <a:ext cx="83529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Спасибо за внимание !!!!</a:t>
            </a:r>
          </a:p>
          <a:p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40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С уважением Администрация муниципального образования поселок Правохеттинский.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Основы и  порядок составления проекта бюджета муниципального образования</a:t>
            </a:r>
            <a:endParaRPr lang="ru-RU" sz="30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55576" y="1916832"/>
            <a:ext cx="756084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   Составление проекта  бюджета  осуществляется на основе Бюджетного послания Президента Российской Федерации, прогноза социально-экономического развития муниципального образования, а также основных направлениях бюджетной и налоговой политики муниципального образования.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3573016"/>
            <a:ext cx="74888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Составление проекта местного бюджета осуществляется Администрацией поселка.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5013176"/>
            <a:ext cx="748883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Составлению проекта местного бюджета предшествуют планирование бюджетных ассигнований и прогнозирование доходов местного бюджета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ОСНОВНЫЕ ПОНЯТИЯ</a:t>
            </a:r>
            <a:endParaRPr lang="ru-RU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39952" y="10527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1052736"/>
            <a:ext cx="5832648" cy="25202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latin typeface="Times New Roman" pitchFamily="18" charset="0"/>
                <a:cs typeface="Times New Roman" pitchFamily="18" charset="0"/>
              </a:rPr>
              <a:t>Бюджет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бюджета  составляется на три года – очередной финансовый год и плановый период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– очередной финансовый год,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2020-2021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гг.  - плановый период)</a:t>
            </a:r>
            <a:endParaRPr lang="ru-RU" b="1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195736" y="3645024"/>
            <a:ext cx="792088" cy="1008112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>
            <a:off x="6300192" y="3645024"/>
            <a:ext cx="864096" cy="1008112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4725144"/>
            <a:ext cx="2592288" cy="16561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Доходы бюджета-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4725144"/>
            <a:ext cx="2520280" cy="16561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ОСНОВНЫЕ ПОНЯТИЯ</a:t>
            </a:r>
          </a:p>
        </p:txBody>
      </p:sp>
      <p:sp>
        <p:nvSpPr>
          <p:cNvPr id="3" name="Блок-схема: магнитный диск 2"/>
          <p:cNvSpPr/>
          <p:nvPr/>
        </p:nvSpPr>
        <p:spPr>
          <a:xfrm>
            <a:off x="755576" y="2132856"/>
            <a:ext cx="1656184" cy="3168352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4" name="Блок-схема: магнитный диск 3"/>
          <p:cNvSpPr/>
          <p:nvPr/>
        </p:nvSpPr>
        <p:spPr>
          <a:xfrm>
            <a:off x="2555776" y="3356992"/>
            <a:ext cx="1368152" cy="194421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5436096" y="2132856"/>
            <a:ext cx="1584176" cy="316835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6" name="Блок-схема: магнитный диск 5"/>
          <p:cNvSpPr/>
          <p:nvPr/>
        </p:nvSpPr>
        <p:spPr>
          <a:xfrm>
            <a:off x="7092280" y="3501008"/>
            <a:ext cx="1296144" cy="1728192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1043608" y="1196752"/>
            <a:ext cx="2880320" cy="86409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Дефицит бюджета</a:t>
            </a:r>
            <a:endParaRPr lang="ru-RU" dirty="0"/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5652120" y="1196752"/>
            <a:ext cx="2880320" cy="86409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Профицит бюджета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256490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23728" y="620688"/>
            <a:ext cx="6552728" cy="1008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ДОХОДЫ БЮДЖЕТА</a:t>
            </a:r>
            <a:endParaRPr lang="ru-RU" sz="3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 descr="4791695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1728192" cy="1800200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 rot="1111860">
            <a:off x="2277816" y="1783084"/>
            <a:ext cx="547578" cy="18722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 rot="419305">
            <a:off x="4860032" y="1844824"/>
            <a:ext cx="576064" cy="18722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7380312" y="1844824"/>
            <a:ext cx="576064" cy="187220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3717032"/>
            <a:ext cx="2592288" cy="2808312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НАЛОГИ</a:t>
            </a:r>
            <a:r>
              <a:rPr lang="ru-RU" sz="1600" dirty="0" smtClean="0"/>
              <a:t> -</a:t>
            </a:r>
            <a:r>
              <a:rPr lang="ru-RU" sz="1600" dirty="0" smtClean="0">
                <a:solidFill>
                  <a:schemeClr val="tx1"/>
                </a:solidFill>
              </a:rPr>
              <a:t>доходы от федеральных налогов и сборов, в том числе от налогов, предусмотренных специальными налоговыми </a:t>
            </a:r>
            <a:r>
              <a:rPr lang="ru-RU" sz="1600" dirty="0" smtClean="0">
                <a:solidFill>
                  <a:schemeClr val="tx1"/>
                </a:solidFill>
                <a:hlinkClick r:id="rId3"/>
              </a:rPr>
              <a:t>режимами</a:t>
            </a:r>
            <a:r>
              <a:rPr lang="ru-RU" sz="1600" dirty="0" smtClean="0">
                <a:solidFill>
                  <a:schemeClr val="tx1"/>
                </a:solidFill>
              </a:rPr>
              <a:t>, региональных налогов, местных налогов и сборов, а также пеней и штрафов по ним.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7864" y="3861048"/>
            <a:ext cx="3024336" cy="2232248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НЕНАЛОГОВЫЕ ДОХОДЫ </a:t>
            </a:r>
            <a:r>
              <a:rPr lang="ru-RU" sz="1600" dirty="0" smtClean="0">
                <a:solidFill>
                  <a:schemeClr val="tx1"/>
                </a:solidFill>
              </a:rPr>
              <a:t>– платежи в бюджет в виде штрафов, санкций за нарушение законодательства, платежи за пользование имущества и т.д. 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516216" y="3789040"/>
            <a:ext cx="2448272" cy="273630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БЕЗВОЗМЕЗДНЫЕ ПОСТУПЛЕНИЯ </a:t>
            </a:r>
            <a:r>
              <a:rPr lang="ru-RU" sz="1600" dirty="0" smtClean="0">
                <a:solidFill>
                  <a:schemeClr val="tx1"/>
                </a:solidFill>
              </a:rPr>
              <a:t>– средства, которые поступают в бюджет безвозмездно (средства из вышестоящего бюджета, от физических и юридических лиц) 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/>
        </p:nvGrpSpPr>
        <p:grpSpPr>
          <a:xfrm>
            <a:off x="6948264" y="2636912"/>
            <a:ext cx="1800200" cy="2736304"/>
            <a:chOff x="-36512" y="1340768"/>
            <a:chExt cx="1800200" cy="2736304"/>
          </a:xfrm>
        </p:grpSpPr>
        <p:pic>
          <p:nvPicPr>
            <p:cNvPr id="4" name="Рисунок 3" descr="3a5eab4597279a24072b9ea106f15aff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6512" y="2852936"/>
              <a:ext cx="1800200" cy="1224136"/>
            </a:xfrm>
            <a:prstGeom prst="rect">
              <a:avLst/>
            </a:prstGeom>
          </p:spPr>
        </p:pic>
        <p:sp>
          <p:nvSpPr>
            <p:cNvPr id="5" name="Скругленная прямоугольная выноска 4"/>
            <p:cNvSpPr/>
            <p:nvPr/>
          </p:nvSpPr>
          <p:spPr>
            <a:xfrm>
              <a:off x="35496" y="1340768"/>
              <a:ext cx="1728192" cy="1368152"/>
            </a:xfrm>
            <a:prstGeom prst="wedgeRound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Общегосударственные вопросы</a:t>
              </a:r>
              <a:endParaRPr lang="ru-RU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635896" y="0"/>
            <a:ext cx="2592288" cy="2725316"/>
            <a:chOff x="3995936" y="1412776"/>
            <a:chExt cx="2592288" cy="2320652"/>
          </a:xfrm>
        </p:grpSpPr>
        <p:pic>
          <p:nvPicPr>
            <p:cNvPr id="6" name="Рисунок 5" descr="rr34_ru_images_12-2-2012-chspodgotovk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67944" y="2636912"/>
              <a:ext cx="1800200" cy="1096516"/>
            </a:xfrm>
            <a:prstGeom prst="rect">
              <a:avLst/>
            </a:prstGeom>
          </p:spPr>
        </p:pic>
        <p:sp>
          <p:nvSpPr>
            <p:cNvPr id="7" name="Скругленная прямоугольная выноска 6"/>
            <p:cNvSpPr/>
            <p:nvPr/>
          </p:nvSpPr>
          <p:spPr>
            <a:xfrm>
              <a:off x="3995936" y="1412776"/>
              <a:ext cx="2592288" cy="1080370"/>
            </a:xfrm>
            <a:prstGeom prst="wedgeRoundRectCallou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Национальная безопасность и правоохранительная деятельность</a:t>
              </a:r>
              <a:endParaRPr lang="ru-RU" dirty="0"/>
            </a:p>
          </p:txBody>
        </p:sp>
      </p:grpSp>
      <p:sp>
        <p:nvSpPr>
          <p:cNvPr id="10242" name="AutoShape 2" descr="https://1tulatv.ru/sites/default/files/styles/wotermark/public/doroga_asfaltnaj_doroga_8220.jpg?itok=eQh4qty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44" name="AutoShape 4" descr="https://1tulatv.ru/sites/default/files/styles/wotermark/public/doroga_asfaltnaj_doroga_8220.jpg?itok=eQh4qty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6732240" y="332656"/>
            <a:ext cx="2016224" cy="2016224"/>
            <a:chOff x="6228184" y="1268760"/>
            <a:chExt cx="2016224" cy="2016224"/>
          </a:xfrm>
        </p:grpSpPr>
        <p:pic>
          <p:nvPicPr>
            <p:cNvPr id="11" name="Рисунок 10" descr="hello_html_38d2015a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52320" y="2276872"/>
              <a:ext cx="792088" cy="1008112"/>
            </a:xfrm>
            <a:prstGeom prst="rect">
              <a:avLst/>
            </a:prstGeom>
          </p:spPr>
        </p:pic>
        <p:pic>
          <p:nvPicPr>
            <p:cNvPr id="10" name="Рисунок 9" descr="d3d3LnJnLnJ1L2ltZy9jb250ZW50LzgzLzgxLzIwLzIyLmpwZw==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28184" y="2276872"/>
              <a:ext cx="1224136" cy="1008112"/>
            </a:xfrm>
            <a:prstGeom prst="rect">
              <a:avLst/>
            </a:prstGeom>
          </p:spPr>
        </p:pic>
        <p:sp>
          <p:nvSpPr>
            <p:cNvPr id="12" name="Скругленная прямоугольная выноска 11"/>
            <p:cNvSpPr/>
            <p:nvPr/>
          </p:nvSpPr>
          <p:spPr>
            <a:xfrm>
              <a:off x="6372200" y="1268760"/>
              <a:ext cx="1800200" cy="720080"/>
            </a:xfrm>
            <a:prstGeom prst="wedgeRoundRectCallou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Национальная экономика</a:t>
              </a:r>
              <a:endParaRPr lang="ru-RU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51520" y="188640"/>
            <a:ext cx="2561064" cy="2448272"/>
            <a:chOff x="467544" y="1196752"/>
            <a:chExt cx="2561064" cy="2448272"/>
          </a:xfrm>
        </p:grpSpPr>
        <p:pic>
          <p:nvPicPr>
            <p:cNvPr id="18" name="Рисунок 17" descr="ku1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7544" y="2708920"/>
              <a:ext cx="1296144" cy="915690"/>
            </a:xfrm>
            <a:prstGeom prst="rect">
              <a:avLst/>
            </a:prstGeom>
          </p:spPr>
        </p:pic>
        <p:sp>
          <p:nvSpPr>
            <p:cNvPr id="20" name="Скругленная прямоугольная выноска 19"/>
            <p:cNvSpPr/>
            <p:nvPr/>
          </p:nvSpPr>
          <p:spPr>
            <a:xfrm>
              <a:off x="467544" y="1196752"/>
              <a:ext cx="2304256" cy="1368152"/>
            </a:xfrm>
            <a:prstGeom prst="wedgeRoundRectCallout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Жилищно-коммунальное хозяйство</a:t>
              </a:r>
              <a:endParaRPr lang="ru-RU" dirty="0"/>
            </a:p>
          </p:txBody>
        </p:sp>
        <p:pic>
          <p:nvPicPr>
            <p:cNvPr id="22" name="Рисунок 21" descr="blagoustroystvo-teretoriy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63688" y="2708920"/>
              <a:ext cx="1264920" cy="936104"/>
            </a:xfrm>
            <a:prstGeom prst="rect">
              <a:avLst/>
            </a:prstGeom>
          </p:spPr>
        </p:pic>
      </p:grpSp>
      <p:grpSp>
        <p:nvGrpSpPr>
          <p:cNvPr id="33" name="Группа 32"/>
          <p:cNvGrpSpPr/>
          <p:nvPr/>
        </p:nvGrpSpPr>
        <p:grpSpPr>
          <a:xfrm>
            <a:off x="251520" y="2780928"/>
            <a:ext cx="1656184" cy="2232248"/>
            <a:chOff x="1115616" y="3933056"/>
            <a:chExt cx="1656184" cy="1440160"/>
          </a:xfrm>
        </p:grpSpPr>
        <p:pic>
          <p:nvPicPr>
            <p:cNvPr id="24" name="Рисунок 23" descr="666268007_f0f1658c42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87624" y="4509120"/>
              <a:ext cx="1584176" cy="864096"/>
            </a:xfrm>
            <a:prstGeom prst="rect">
              <a:avLst/>
            </a:prstGeom>
          </p:spPr>
        </p:pic>
        <p:sp>
          <p:nvSpPr>
            <p:cNvPr id="25" name="Скругленная прямоугольная выноска 24"/>
            <p:cNvSpPr/>
            <p:nvPr/>
          </p:nvSpPr>
          <p:spPr>
            <a:xfrm>
              <a:off x="1115616" y="3933056"/>
              <a:ext cx="1584176" cy="432048"/>
            </a:xfrm>
            <a:prstGeom prst="wedgeRoundRectCallou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Социальная политика</a:t>
              </a:r>
              <a:endParaRPr lang="ru-RU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16016" y="4437112"/>
            <a:ext cx="2016224" cy="2204864"/>
            <a:chOff x="3851920" y="3744416"/>
            <a:chExt cx="2016224" cy="2204864"/>
          </a:xfrm>
        </p:grpSpPr>
        <p:pic>
          <p:nvPicPr>
            <p:cNvPr id="27" name="Рисунок 26" descr="big-dfd96be98b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1920" y="4869160"/>
              <a:ext cx="1440160" cy="1080120"/>
            </a:xfrm>
            <a:prstGeom prst="rect">
              <a:avLst/>
            </a:prstGeom>
          </p:spPr>
        </p:pic>
        <p:sp>
          <p:nvSpPr>
            <p:cNvPr id="28" name="Скругленная прямоугольная выноска 27"/>
            <p:cNvSpPr/>
            <p:nvPr/>
          </p:nvSpPr>
          <p:spPr>
            <a:xfrm>
              <a:off x="3851920" y="3744416"/>
              <a:ext cx="2016224" cy="1008112"/>
            </a:xfrm>
            <a:prstGeom prst="wedgeRoundRectCallou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Физическая культура и спорт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Блок-схема: альтернативный процесс 36"/>
          <p:cNvSpPr/>
          <p:nvPr/>
        </p:nvSpPr>
        <p:spPr>
          <a:xfrm>
            <a:off x="3203848" y="2924944"/>
            <a:ext cx="2880320" cy="144016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РАСХОДЫ БЮДЖЕТА</a:t>
            </a:r>
            <a:endParaRPr lang="ru-RU" b="1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2195736" y="4509120"/>
            <a:ext cx="1512168" cy="1925206"/>
            <a:chOff x="2339752" y="4581128"/>
            <a:chExt cx="1512168" cy="1925206"/>
          </a:xfrm>
        </p:grpSpPr>
        <p:pic>
          <p:nvPicPr>
            <p:cNvPr id="26" name="Рисунок 25" descr="img12396.jp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411760" y="5445224"/>
              <a:ext cx="1440160" cy="1061110"/>
            </a:xfrm>
            <a:prstGeom prst="rect">
              <a:avLst/>
            </a:prstGeom>
          </p:spPr>
        </p:pic>
        <p:sp>
          <p:nvSpPr>
            <p:cNvPr id="29" name="Скругленная прямоугольная выноска 28"/>
            <p:cNvSpPr/>
            <p:nvPr/>
          </p:nvSpPr>
          <p:spPr>
            <a:xfrm>
              <a:off x="2339752" y="4581128"/>
              <a:ext cx="1512168" cy="648072"/>
            </a:xfrm>
            <a:prstGeom prst="wedgeRound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Национальная оборона</a:t>
              </a:r>
              <a:endParaRPr lang="ru-RU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tint val="40000"/>
                <a:satMod val="350000"/>
              </a:schemeClr>
            </a:gs>
            <a:gs pos="40000">
              <a:schemeClr val="bg1">
                <a:tint val="45000"/>
                <a:shade val="99000"/>
                <a:satMod val="350000"/>
              </a:schemeClr>
            </a:gs>
            <a:gs pos="100000">
              <a:schemeClr val="bg1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476672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Прогноз социально-экономического развития  муниципального образования поселок Правохеттинский на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2019-2021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годы</a:t>
            </a:r>
            <a:endParaRPr lang="ru-RU" sz="3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55576" y="1988840"/>
          <a:ext cx="792088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848872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Прогноз социально-экономического развития  муниципального образования поселок Правохеттинский на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2019-2021 </a:t>
            </a:r>
            <a:r>
              <a:rPr lang="ru-RU" sz="3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годы</a:t>
            </a:r>
            <a:endParaRPr lang="ru-RU" sz="3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331640" y="2132856"/>
          <a:ext cx="73448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1034</TotalTime>
  <Words>1323</Words>
  <Application>Microsoft Office PowerPoint</Application>
  <PresentationFormat>Экран (4:3)</PresentationFormat>
  <Paragraphs>232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Муниципальное образование поселок Правохеттинский БЮДЖЕТ ДЛЯ ГРАЖДАН ПРОЕКТ РЕШЕНИЯ «О БЮДЖЕТЕ МУНИЦИПАЛЬНОГО ОБРАЗОВАНИЯ ПОСЕЛОК ПРАВОХЕТТИНСКИЙ НА 2019 ГОД И НА ПЛАНОВЫЙ ПЕРИОД 2020 И 2021 ГОДОВ»</vt:lpstr>
      <vt:lpstr>О финансовом управлении</vt:lpstr>
      <vt:lpstr>Основы и  порядок составления проекта бюджета муниципального образования</vt:lpstr>
      <vt:lpstr>ОСНОВНЫЕ ПОНЯТИЯ</vt:lpstr>
      <vt:lpstr>ОСНОВНЫЕ ПОНЯТИЯ</vt:lpstr>
      <vt:lpstr>Слайд 6</vt:lpstr>
      <vt:lpstr>Слайд 7</vt:lpstr>
      <vt:lpstr>Слайд 8</vt:lpstr>
      <vt:lpstr>Слайд 9</vt:lpstr>
      <vt:lpstr>Слайд 10</vt:lpstr>
      <vt:lpstr>Слайд 11</vt:lpstr>
      <vt:lpstr>Основные характеристики бюджета муниципального образования поселок Правохеттинский на 2019-2021 гг.</vt:lpstr>
      <vt:lpstr> ДОХОДЫ БЮДЖЕТА МУНИЦИПАЛЬНОГО ОБРАЗОВАНИЯ ПОСЕЛОК ПРАВОХЕТТИНСКИЙ</vt:lpstr>
      <vt:lpstr>Основные понятия безвозмездных поступлений в бюджет муниципального образования поселок Правохеттинский</vt:lpstr>
      <vt:lpstr>Структура распределения безвозмездных поступлений </vt:lpstr>
      <vt:lpstr>Налоги, поступающие от граждан в бюджет муниципального образования поселок Правохеттинский</vt:lpstr>
      <vt:lpstr>Динамика поступлений доходов бюджета муниципального образования</vt:lpstr>
      <vt:lpstr>Слайд 18</vt:lpstr>
      <vt:lpstr>Структура расходов бюджета муниципального образования поселок Правохеттинский в 2019 году</vt:lpstr>
      <vt:lpstr>Расходы бюджета муниципального образования поселок Правохеттинский на 2019-2021 гг.</vt:lpstr>
      <vt:lpstr>Состав расходов бюджета муниципального образования в сфере национальной экономики в 2018- 2021 гг.</vt:lpstr>
      <vt:lpstr>Состав расходов бюджета муниципального образования в сфере жилищно-коммунального хозяйства в 2019- 2021 гг.</vt:lpstr>
      <vt:lpstr>Муниципальные программы муниципального образования поселок Правохеттинский</vt:lpstr>
      <vt:lpstr>Расходы бюджета муниципального образования поселок Правохеттинский в 2019 году на реализацию муниципальных программ</vt:lpstr>
      <vt:lpstr>Межбюджетные отношения муниципального образования поселок Правохеттинский</vt:lpstr>
      <vt:lpstr>Дополнительная информация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Шмидгаль С.А.</dc:creator>
  <cp:lastModifiedBy>Светлана А. Шмидгаль</cp:lastModifiedBy>
  <cp:revision>153</cp:revision>
  <dcterms:created xsi:type="dcterms:W3CDTF">2017-11-23T05:57:51Z</dcterms:created>
  <dcterms:modified xsi:type="dcterms:W3CDTF">2018-11-20T10:56:59Z</dcterms:modified>
</cp:coreProperties>
</file>