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3642" autoAdjust="0"/>
  </p:normalViewPr>
  <p:slideViewPr>
    <p:cSldViewPr>
      <p:cViewPr>
        <p:scale>
          <a:sx n="69" d="100"/>
          <a:sy n="69" d="100"/>
        </p:scale>
        <p:origin x="-11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accent2"/>
                </a:solidFill>
              </a:defRPr>
            </a:pPr>
            <a:r>
              <a:rPr lang="ru-RU" i="1" dirty="0" smtClean="0">
                <a:solidFill>
                  <a:schemeClr val="accent2"/>
                </a:solidFill>
              </a:rPr>
              <a:t>Численность</a:t>
            </a:r>
            <a:r>
              <a:rPr lang="ru-RU" i="1" baseline="0" dirty="0" smtClean="0">
                <a:solidFill>
                  <a:schemeClr val="accent2"/>
                </a:solidFill>
              </a:rPr>
              <a:t> постоянного населения </a:t>
            </a:r>
            <a:endParaRPr lang="ru-RU" i="1" dirty="0">
              <a:solidFill>
                <a:schemeClr val="accent2"/>
              </a:solidFill>
            </a:endParaRPr>
          </a:p>
        </c:rich>
      </c:tx>
      <c:layout/>
    </c:title>
    <c:view3D>
      <c:perspective val="30"/>
    </c:view3D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населения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1338</c:v>
                </c:pt>
                <c:pt idx="1">
                  <c:v>1242</c:v>
                </c:pt>
                <c:pt idx="2">
                  <c:v>1246</c:v>
                </c:pt>
                <c:pt idx="3">
                  <c:v>1251</c:v>
                </c:pt>
                <c:pt idx="4">
                  <c:v>1268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дети в возрасте до 18 лет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349</c:v>
                </c:pt>
                <c:pt idx="1">
                  <c:v>347</c:v>
                </c:pt>
                <c:pt idx="2">
                  <c:v>350</c:v>
                </c:pt>
                <c:pt idx="3">
                  <c:v>350</c:v>
                </c:pt>
                <c:pt idx="4">
                  <c:v>350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трудовое население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863</c:v>
                </c:pt>
                <c:pt idx="1">
                  <c:v>741</c:v>
                </c:pt>
                <c:pt idx="2">
                  <c:v>744</c:v>
                </c:pt>
                <c:pt idx="3">
                  <c:v>747</c:v>
                </c:pt>
                <c:pt idx="4">
                  <c:v>750</c:v>
                </c:pt>
              </c:numCache>
            </c:numRef>
          </c:val>
        </c:ser>
        <c:dLbls>
          <c:showVal val="1"/>
        </c:dLbls>
        <c:axId val="90737280"/>
        <c:axId val="90833280"/>
        <c:axId val="53663040"/>
      </c:line3DChart>
      <c:catAx>
        <c:axId val="90737280"/>
        <c:scaling>
          <c:orientation val="minMax"/>
        </c:scaling>
        <c:axPos val="b"/>
        <c:numFmt formatCode="General" sourceLinked="1"/>
        <c:majorTickMark val="none"/>
        <c:tickLblPos val="nextTo"/>
        <c:crossAx val="90833280"/>
        <c:crosses val="autoZero"/>
        <c:auto val="1"/>
        <c:lblAlgn val="ctr"/>
        <c:lblOffset val="100"/>
      </c:catAx>
      <c:valAx>
        <c:axId val="9083328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0737280"/>
        <c:crosses val="autoZero"/>
        <c:crossBetween val="between"/>
      </c:valAx>
      <c:serAx>
        <c:axId val="53663040"/>
        <c:scaling>
          <c:orientation val="minMax"/>
        </c:scaling>
        <c:delete val="1"/>
        <c:axPos val="b"/>
        <c:majorTickMark val="none"/>
        <c:tickLblPos val="none"/>
        <c:crossAx val="9083328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46537</c:v>
                </c:pt>
                <c:pt idx="1">
                  <c:v>39738</c:v>
                </c:pt>
                <c:pt idx="2">
                  <c:v>38315</c:v>
                </c:pt>
                <c:pt idx="3">
                  <c:v>41381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877.9</c:v>
                </c:pt>
                <c:pt idx="1">
                  <c:v>507</c:v>
                </c:pt>
                <c:pt idx="2">
                  <c:v>509</c:v>
                </c:pt>
                <c:pt idx="3">
                  <c:v>517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Условно-утвержденные расходы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996</c:v>
                </c:pt>
                <c:pt idx="3">
                  <c:v>2206</c:v>
                </c:pt>
              </c:numCache>
            </c:numRef>
          </c:val>
        </c:ser>
        <c:shape val="box"/>
        <c:axId val="96286208"/>
        <c:axId val="96287744"/>
        <c:axId val="0"/>
      </c:bar3DChart>
      <c:catAx>
        <c:axId val="96286208"/>
        <c:scaling>
          <c:orientation val="minMax"/>
        </c:scaling>
        <c:axPos val="b"/>
        <c:numFmt formatCode="General" sourceLinked="1"/>
        <c:tickLblPos val="nextTo"/>
        <c:crossAx val="96287744"/>
        <c:crosses val="autoZero"/>
        <c:auto val="1"/>
        <c:lblAlgn val="ctr"/>
        <c:lblOffset val="100"/>
      </c:catAx>
      <c:valAx>
        <c:axId val="96287744"/>
        <c:scaling>
          <c:orientation val="minMax"/>
        </c:scaling>
        <c:axPos val="l"/>
        <c:majorGridlines/>
        <c:numFmt formatCode="General" sourceLinked="1"/>
        <c:tickLblPos val="nextTo"/>
        <c:crossAx val="962862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тыс. руб.</a:t>
            </a:r>
          </a:p>
        </c:rich>
      </c:tx>
      <c:layout>
        <c:manualLayout>
          <c:xMode val="edge"/>
          <c:yMode val="edge"/>
          <c:x val="1.713979831468474E-3"/>
          <c:y val="1.481018851786636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7444515297387051"/>
          <c:w val="0.52503660726619694"/>
          <c:h val="0.72555484702612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0"/>
            <c:explosion val="92"/>
          </c:dPt>
          <c:dPt>
            <c:idx val="1"/>
            <c:explosion val="59"/>
          </c:dPt>
          <c:dPt>
            <c:idx val="4"/>
            <c:explosion val="42"/>
          </c:dPt>
          <c:dPt>
            <c:idx val="5"/>
            <c:explosion val="35"/>
          </c:dPt>
          <c:dPt>
            <c:idx val="7"/>
            <c:explosion val="29"/>
          </c:dPt>
          <c:dLbls>
            <c:dLbl>
              <c:idx val="0"/>
              <c:layout>
                <c:manualLayout>
                  <c:x val="-0.13089369967364559"/>
                  <c:y val="-4.7702518650191143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2.2080904118562047E-2"/>
                  <c:y val="-0.2082498378095164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0.11097722480079174"/>
                  <c:y val="-0.25850711375004981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3.3169992530527118E-2"/>
                  <c:y val="-0.21252319701103176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2.9239766081871365E-3"/>
                  <c:y val="-9.1808672704554894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4619883040935677E-2"/>
                  <c:y val="-7.006451337979194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3.3411835678735929E-2"/>
                  <c:y val="5.5568414209120821E-2"/>
                </c:manualLayout>
              </c:layout>
              <c:dLblPos val="bestFit"/>
              <c:showVal val="1"/>
            </c:dLbl>
            <c:dLbl>
              <c:idx val="7"/>
              <c:layout/>
              <c:dLblPos val="bestFit"/>
              <c:showVal val="1"/>
            </c:dLbl>
            <c:dLblPos val="outEnd"/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 "Обеспечение качественным жильем"</c:v>
                </c:pt>
                <c:pt idx="1">
                  <c:v>"Формирование современной городской среды муниципального образования поселок Правохеттинский на период 2018-2022 годы"</c:v>
                </c:pt>
                <c:pt idx="2">
                  <c:v> "Содействие занятости населения муниципального образования поселок Правохеттинский"</c:v>
                </c:pt>
                <c:pt idx="3">
                  <c:v>"Развитие физической культуры и спорта  муниципального образования поселок Правохеттинский"</c:v>
                </c:pt>
                <c:pt idx="4">
                  <c:v>"Участие в предупреждении и ликвидации последствий чрезвычайных ситуаций на территории муниципального образования посёлок Правохеттинский, обеспечение пожарной безопасности"</c:v>
                </c:pt>
                <c:pt idx="5">
                  <c:v>"Содержание и ремонт автомобильных дорог общего пользования местного значения и улично-дорожной сети муниципального образования поселок Правохеттинский"</c:v>
                </c:pt>
                <c:pt idx="6">
                  <c:v>"Управление муниципальным имуществом"</c:v>
                </c:pt>
                <c:pt idx="7">
                  <c:v>"Совершенствование муниципального управления в муниципальном образовании поселок Правохеттинский"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2723</c:v>
                </c:pt>
                <c:pt idx="1">
                  <c:v>717</c:v>
                </c:pt>
                <c:pt idx="2">
                  <c:v>165</c:v>
                </c:pt>
                <c:pt idx="3">
                  <c:v>60</c:v>
                </c:pt>
                <c:pt idx="4">
                  <c:v>1246</c:v>
                </c:pt>
                <c:pt idx="5">
                  <c:v>2383</c:v>
                </c:pt>
                <c:pt idx="6">
                  <c:v>30</c:v>
                </c:pt>
                <c:pt idx="7">
                  <c:v>32414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1674049873233141"/>
          <c:y val="1.3256414582193192E-2"/>
          <c:w val="0.47475929467472094"/>
          <c:h val="0.98620300762192381"/>
        </c:manualLayout>
      </c:layout>
      <c:overlay val="1"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i="1">
                <a:solidFill>
                  <a:schemeClr val="accent2"/>
                </a:solidFill>
              </a:defRPr>
            </a:pPr>
            <a:r>
              <a:rPr lang="ru-RU" i="1" dirty="0" smtClean="0">
                <a:solidFill>
                  <a:schemeClr val="accent2"/>
                </a:solidFill>
              </a:rPr>
              <a:t>Среднемесячная заработная плата одного работника</a:t>
            </a:r>
            <a:endParaRPr lang="ru-RU" i="1" dirty="0">
              <a:solidFill>
                <a:schemeClr val="accent2"/>
              </a:solidFill>
            </a:endParaRPr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руб.</c:v>
                </c:pt>
              </c:strCache>
            </c:strRef>
          </c:tx>
          <c:dLbls>
            <c:dLblPos val="ctr"/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87782.459999999992</c:v>
                </c:pt>
                <c:pt idx="1">
                  <c:v>92813.709999999992</c:v>
                </c:pt>
                <c:pt idx="2">
                  <c:v>96431.9</c:v>
                </c:pt>
                <c:pt idx="3">
                  <c:v>99673.88</c:v>
                </c:pt>
                <c:pt idx="4">
                  <c:v>103317.08</c:v>
                </c:pt>
              </c:numCache>
            </c:numRef>
          </c:val>
        </c:ser>
        <c:dLbls>
          <c:showVal val="1"/>
        </c:dLbls>
        <c:marker val="1"/>
        <c:axId val="90630016"/>
        <c:axId val="90631552"/>
      </c:lineChart>
      <c:catAx>
        <c:axId val="90630016"/>
        <c:scaling>
          <c:orientation val="minMax"/>
        </c:scaling>
        <c:axPos val="b"/>
        <c:numFmt formatCode="General" sourceLinked="1"/>
        <c:tickLblPos val="nextTo"/>
        <c:crossAx val="90631552"/>
        <c:crosses val="autoZero"/>
        <c:auto val="1"/>
        <c:lblAlgn val="ctr"/>
        <c:lblOffset val="100"/>
      </c:catAx>
      <c:valAx>
        <c:axId val="90631552"/>
        <c:scaling>
          <c:orientation val="minMax"/>
        </c:scaling>
        <c:axPos val="l"/>
        <c:majorGridlines/>
        <c:numFmt formatCode="General" sourceLinked="1"/>
        <c:tickLblPos val="nextTo"/>
        <c:crossAx val="906300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Налоговые и неналоговые доходы бюджета по основным источникам на 2018 </a:t>
            </a:r>
            <a:r>
              <a:rPr lang="ru-RU" dirty="0" smtClean="0"/>
              <a:t>год (тыс. руб.)</a:t>
            </a:r>
            <a:endParaRPr lang="ru-RU" dirty="0"/>
          </a:p>
        </c:rich>
      </c:tx>
      <c:layout>
        <c:manualLayout>
          <c:xMode val="edge"/>
          <c:yMode val="edge"/>
          <c:x val="0.10609715239973336"/>
          <c:y val="1.39975628810202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8758853182979668E-2"/>
          <c:y val="0.38167937248594996"/>
          <c:w val="0.35359970853932893"/>
          <c:h val="0.417713728456979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 бюджета по основным источникам на 2018 год</c:v>
                </c:pt>
              </c:strCache>
            </c:strRef>
          </c:tx>
          <c:explosion val="25"/>
          <c:dLbls>
            <c:dLblPos val="outEnd"/>
            <c:showVal val="1"/>
            <c:showLeaderLines val="1"/>
          </c:dLbls>
          <c:cat>
            <c:strRef>
              <c:f>Лист1!$A$2:$A$7</c:f>
              <c:strCache>
                <c:ptCount val="5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ИМУЩЕСТВО</c:v>
                </c:pt>
                <c:pt idx="3">
                  <c:v>ГОСУДАРСТВЕННАЯ ПОШЛИНА</c:v>
                </c:pt>
                <c:pt idx="4">
                  <c:v>ДОХОДЫ ОТ ИСПОЛЬЗОВАНИЯ ИМУЩЕСТВА, НАХОДЯЩЕГОСЯ В ГОСУДАРСТВЕННОЙ  И МУНИЦИПАЛЬНОЙ СОБСТВЕННОСТИ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5577</c:v>
                </c:pt>
                <c:pt idx="1">
                  <c:v>711</c:v>
                </c:pt>
                <c:pt idx="2">
                  <c:v>313</c:v>
                </c:pt>
                <c:pt idx="3">
                  <c:v>14</c:v>
                </c:pt>
                <c:pt idx="4">
                  <c:v>1999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46002788713910803"/>
          <c:y val="0.17579087332448071"/>
          <c:w val="0.5385942694663165"/>
          <c:h val="0.82420912667551993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4577598864211266E-2"/>
          <c:y val="0.22396140195298356"/>
          <c:w val="0.53682823670581725"/>
          <c:h val="0.698899194389273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2.9870144656634807E-2"/>
                  <c:y val="1.428065987596956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6.6764714909306314E-2"/>
                  <c:y val="7.1576154408385315E-2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0.25004331481604319"/>
                  <c:y val="-2.9523284559363951E-2"/>
                </c:manualLayout>
              </c:layout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36198</c:v>
                </c:pt>
                <c:pt idx="1">
                  <c:v>202</c:v>
                </c:pt>
                <c:pt idx="2">
                  <c:v>888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1796772823442849"/>
          <c:y val="0.32128612239857007"/>
          <c:w val="0.46317176329418364"/>
          <c:h val="0.6328154262610072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dLbl>
              <c:idx val="0"/>
              <c:layout>
                <c:manualLayout>
                  <c:x val="-0.15192248455196081"/>
                  <c:y val="0.11440470153832696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9.0125996622771015E-2"/>
                  <c:y val="-5.8093600475269784E-2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0.14516716046786393"/>
                  <c:y val="-0.1016616612618756"/>
                </c:manualLayout>
              </c:layout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 межбюджетные трансферты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29904</c:v>
                </c:pt>
                <c:pt idx="1">
                  <c:v>207</c:v>
                </c:pt>
                <c:pt idx="2">
                  <c:v>1520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4957883603119984"/>
          <c:y val="0.25785313548392319"/>
          <c:w val="0.43156806106228129"/>
          <c:h val="0.7339682655377183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7479</c:v>
                </c:pt>
                <c:pt idx="1">
                  <c:v>7782</c:v>
                </c:pt>
                <c:pt idx="2">
                  <c:v>8614</c:v>
                </c:pt>
                <c:pt idx="3">
                  <c:v>8821</c:v>
                </c:pt>
                <c:pt idx="4">
                  <c:v>9397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35277</c:v>
                </c:pt>
                <c:pt idx="1">
                  <c:v>37239</c:v>
                </c:pt>
                <c:pt idx="2">
                  <c:v>31631</c:v>
                </c:pt>
                <c:pt idx="3">
                  <c:v>30999</c:v>
                </c:pt>
                <c:pt idx="4">
                  <c:v>34707</c:v>
                </c:pt>
              </c:numCache>
            </c:numRef>
          </c:val>
        </c:ser>
        <c:shape val="box"/>
        <c:axId val="91671168"/>
        <c:axId val="91677056"/>
        <c:axId val="0"/>
      </c:bar3DChart>
      <c:catAx>
        <c:axId val="91671168"/>
        <c:scaling>
          <c:orientation val="minMax"/>
        </c:scaling>
        <c:axPos val="b"/>
        <c:numFmt formatCode="General" sourceLinked="1"/>
        <c:tickLblPos val="nextTo"/>
        <c:crossAx val="91677056"/>
        <c:crosses val="autoZero"/>
        <c:auto val="1"/>
        <c:lblAlgn val="ctr"/>
        <c:lblOffset val="100"/>
      </c:catAx>
      <c:valAx>
        <c:axId val="91677056"/>
        <c:scaling>
          <c:orientation val="minMax"/>
        </c:scaling>
        <c:axPos val="l"/>
        <c:majorGridlines/>
        <c:numFmt formatCode="General" sourceLinked="1"/>
        <c:tickLblPos val="nextTo"/>
        <c:crossAx val="916711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3457459063334864E-2"/>
          <c:y val="0.16555150804370244"/>
          <c:w val="0.54836417904272139"/>
          <c:h val="0.730180737226530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2"/>
              <c:layout>
                <c:manualLayout>
                  <c:x val="0"/>
                  <c:y val="-7.8198606572789042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28582</c:v>
                </c:pt>
                <c:pt idx="1">
                  <c:v>202</c:v>
                </c:pt>
                <c:pt idx="2">
                  <c:v>1246</c:v>
                </c:pt>
                <c:pt idx="3">
                  <c:v>2548</c:v>
                </c:pt>
                <c:pt idx="4">
                  <c:v>3470</c:v>
                </c:pt>
                <c:pt idx="5">
                  <c:v>4137</c:v>
                </c:pt>
                <c:pt idx="6">
                  <c:v>60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4333867988723583"/>
          <c:y val="0.10296438570089948"/>
          <c:w val="0.44740206085350442"/>
          <c:h val="0.8581607936255781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общеэкономические вопросы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(план бюджета)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114</c:v>
                </c:pt>
                <c:pt idx="1">
                  <c:v>165</c:v>
                </c:pt>
                <c:pt idx="2">
                  <c:v>165</c:v>
                </c:pt>
                <c:pt idx="3">
                  <c:v>165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(план бюджета)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1360</c:v>
                </c:pt>
                <c:pt idx="1">
                  <c:v>2383</c:v>
                </c:pt>
                <c:pt idx="2">
                  <c:v>2025</c:v>
                </c:pt>
                <c:pt idx="3">
                  <c:v>2054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(план бюджета)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340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Val val="1"/>
        </c:dLbls>
        <c:shape val="cone"/>
        <c:axId val="96107136"/>
        <c:axId val="96129408"/>
        <c:axId val="0"/>
      </c:bar3DChart>
      <c:catAx>
        <c:axId val="96107136"/>
        <c:scaling>
          <c:orientation val="minMax"/>
        </c:scaling>
        <c:axPos val="b"/>
        <c:numFmt formatCode="General" sourceLinked="1"/>
        <c:tickLblPos val="nextTo"/>
        <c:crossAx val="96129408"/>
        <c:crosses val="autoZero"/>
        <c:auto val="1"/>
        <c:lblAlgn val="ctr"/>
        <c:lblOffset val="100"/>
      </c:catAx>
      <c:valAx>
        <c:axId val="96129408"/>
        <c:scaling>
          <c:orientation val="minMax"/>
        </c:scaling>
        <c:axPos val="l"/>
        <c:majorGridlines/>
        <c:numFmt formatCode="General" sourceLinked="1"/>
        <c:tickLblPos val="nextTo"/>
        <c:crossAx val="961071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3"/>
  <c:chart>
    <c:view3D>
      <c:rAngAx val="1"/>
    </c:view3D>
    <c:sideWall>
      <c:spPr>
        <a:noFill/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Коммунальное хозяйство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(план бюджета)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4432</c:v>
                </c:pt>
                <c:pt idx="1">
                  <c:v>2753</c:v>
                </c:pt>
                <c:pt idx="2">
                  <c:v>3208</c:v>
                </c:pt>
                <c:pt idx="3">
                  <c:v>4757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Благоустройство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(план бюджета)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721</c:v>
                </c:pt>
                <c:pt idx="1">
                  <c:v>717</c:v>
                </c:pt>
                <c:pt idx="2">
                  <c:v>717</c:v>
                </c:pt>
                <c:pt idx="3">
                  <c:v>1734</c:v>
                </c:pt>
              </c:numCache>
            </c:numRef>
          </c:val>
        </c:ser>
        <c:dLbls>
          <c:showVal val="1"/>
        </c:dLbls>
        <c:shape val="pyramid"/>
        <c:axId val="96176000"/>
        <c:axId val="96177536"/>
        <c:axId val="0"/>
      </c:bar3DChart>
      <c:catAx>
        <c:axId val="96176000"/>
        <c:scaling>
          <c:orientation val="minMax"/>
        </c:scaling>
        <c:axPos val="b"/>
        <c:numFmt formatCode="General" sourceLinked="1"/>
        <c:tickLblPos val="nextTo"/>
        <c:crossAx val="96177536"/>
        <c:crosses val="autoZero"/>
        <c:auto val="1"/>
        <c:lblAlgn val="ctr"/>
        <c:lblOffset val="100"/>
      </c:catAx>
      <c:valAx>
        <c:axId val="96177536"/>
        <c:scaling>
          <c:orientation val="minMax"/>
        </c:scaling>
        <c:axPos val="l"/>
        <c:majorGridlines/>
        <c:numFmt formatCode="0%" sourceLinked="1"/>
        <c:tickLblPos val="nextTo"/>
        <c:crossAx val="96176000"/>
        <c:crosses val="autoZero"/>
        <c:crossBetween val="between"/>
      </c:valAx>
      <c:spPr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53598-F11E-495C-8158-7D97141125D3}" type="datetimeFigureOut">
              <a:rPr lang="ru-RU" smtClean="0"/>
              <a:pPr/>
              <a:t>27.11.2017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A30AE-277E-42C8-A90B-4A5FF15B07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19671/de10ae8c3bbec326635e411c7df345c1ce715ce5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_242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924944"/>
            <a:ext cx="5616624" cy="357301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683568" y="47667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592288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accent2"/>
                </a:solidFill>
                <a:latin typeface="+mn-lt"/>
              </a:rPr>
              <a:t>Муниципальное образование поселок Правохеттинский</a:t>
            </a:r>
            <a:br>
              <a:rPr lang="ru-RU" sz="3000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sz="3000" b="1" dirty="0" smtClean="0">
                <a:solidFill>
                  <a:schemeClr val="accent2"/>
                </a:solidFill>
                <a:latin typeface="+mn-lt"/>
              </a:rPr>
              <a:t>БЮДЖЕТ ДЛЯ ГРАЖДАН</a:t>
            </a:r>
            <a:r>
              <a:rPr lang="ru-RU" sz="2000" dirty="0" smtClean="0">
                <a:solidFill>
                  <a:schemeClr val="accent2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+mn-lt"/>
              </a:rPr>
              <a:t>ПРОЕКТ РЕШЕНИЯ «О БЮДЖЕТЕ МУНИЦИПАЛЬНОГО ОБРАЗОВАНИЯ ПОСЕЛОК ПРАВОХЕТТИНСКИЙ НА 2018 ГОД И НА ПЛАНОВЫЙ ПЕРИОД 2019 И 2020 ГОДОВ»</a:t>
            </a:r>
            <a:endParaRPr lang="ru-RU" sz="2000" b="1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14337" name="Picture 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2"/>
                </a:solidFill>
              </a:rPr>
              <a:t>Основные направления бюджетной политики на 2018-2020 гг.</a:t>
            </a:r>
            <a:endParaRPr lang="ru-RU" sz="3000" b="1" dirty="0">
              <a:solidFill>
                <a:schemeClr val="accent2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3528" y="836712"/>
            <a:ext cx="8424936" cy="6021288"/>
          </a:xfrm>
          <a:prstGeom prst="horizont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619672" y="1662366"/>
            <a:ext cx="6552728" cy="440120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обеспечение сбалансированности бюджета муниципального образования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учетом безусловного исполнения принятых обязательств и проведения мероприятий по инвентаризации действующих обязательств, сокращения (перераспределения) неэффективных расходов;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совершенствование бюджетного планирования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основе муниципальных программ (направления развития программного планирования) и проектного метода управления;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оптимизация и повышение качества предоставления муниципальных услуг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эффективности осуществления внутреннего финансового контроля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том числе контроль за соблюдением требований к обоснованию и обоснованности закупок, соблюдением правил нормирования в сфере закупок;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обеспечение прозрачности и открытости муниципальных финансов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путем внедрения демократических бюджетных процедур инициативного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бюджетирования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2"/>
                </a:solidFill>
              </a:rPr>
              <a:t>Основные направления налоговой политики на 2018-2020 гг.</a:t>
            </a:r>
            <a:endParaRPr lang="ru-RU" sz="3000" b="1" dirty="0">
              <a:solidFill>
                <a:schemeClr val="accent2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55576" y="1268760"/>
            <a:ext cx="7560840" cy="540060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299695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979712" y="2476227"/>
            <a:ext cx="576064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улучшение качества администрирования платежей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собираемости доходов в бюджет муниципального образования, повышение ответственности администраторов доходов бюджета за исполнением всеми плательщиками своих обязательств перед бюджетом;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роли доходов от использования имущества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образования, активизации работы по вовлечению в хозяйственный оборот неиспользуемых объектов недвижимости и земельных участков;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продолжение практики взаимодействия с крупнейшими налогоплательщиками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осуществляющими деятельность на территории муниципального образования, в первую очередь с организациями топливно-энергетического комплекса.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368152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solidFill>
                  <a:schemeClr val="accent2"/>
                </a:solidFill>
                <a:latin typeface="+mn-lt"/>
              </a:rPr>
              <a:t>Основные характеристики бюджета муниципального образования поселок Правохеттинский на 2018-2020 гг</a:t>
            </a:r>
            <a:r>
              <a:rPr lang="ru-RU" b="1" dirty="0" smtClean="0">
                <a:solidFill>
                  <a:schemeClr val="accent2"/>
                </a:solidFill>
              </a:rPr>
              <a:t>.</a:t>
            </a:r>
            <a:endParaRPr lang="ru-RU" b="1" dirty="0">
              <a:solidFill>
                <a:schemeClr val="accent2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95536" y="1916832"/>
          <a:ext cx="8497885" cy="4775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448"/>
                <a:gridCol w="1598706"/>
                <a:gridCol w="1699577"/>
                <a:gridCol w="1699577"/>
                <a:gridCol w="1699577"/>
              </a:tblGrid>
              <a:tr h="13720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Ожидаемое исполнение бюджета</a:t>
                      </a:r>
                      <a:r>
                        <a:rPr lang="ru-RU" baseline="0" dirty="0" smtClean="0"/>
                        <a:t> за 2017 г., тыс.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 год (проект решения о бюджете ), тыс.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 год (проект решения о бюджете), тыс.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 год (проект решения о бюджете), тыс. руб.</a:t>
                      </a:r>
                      <a:endParaRPr lang="ru-RU" dirty="0"/>
                    </a:p>
                  </a:txBody>
                  <a:tcPr/>
                </a:tc>
              </a:tr>
              <a:tr h="11147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Общий объем доходов бюджета</a:t>
                      </a:r>
                      <a:r>
                        <a:rPr lang="ru-RU" baseline="0" dirty="0" smtClean="0"/>
                        <a:t> поселения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45021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40245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39820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44104</a:t>
                      </a:r>
                      <a:endParaRPr lang="ru-RU" dirty="0"/>
                    </a:p>
                  </a:txBody>
                  <a:tcPr/>
                </a:tc>
              </a:tr>
              <a:tr h="11147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Общий объем расходов бюджета поселения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45422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40245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39820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44104</a:t>
                      </a:r>
                      <a:endParaRPr lang="ru-RU" dirty="0"/>
                    </a:p>
                  </a:txBody>
                  <a:tcPr/>
                </a:tc>
              </a:tr>
              <a:tr h="9349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Дефицит бюджета поселения</a:t>
                      </a:r>
                      <a:r>
                        <a:rPr lang="ru-RU" baseline="0" dirty="0" smtClean="0"/>
                        <a:t> (-)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- 401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 smtClean="0">
                <a:latin typeface="+mn-lt"/>
              </a:rPr>
              <a:t/>
            </a:r>
            <a:br>
              <a:rPr lang="ru-RU" sz="3000" dirty="0" smtClean="0">
                <a:latin typeface="+mn-lt"/>
              </a:rPr>
            </a:br>
            <a:r>
              <a:rPr lang="ru-RU" sz="3000" b="1" dirty="0" smtClean="0">
                <a:solidFill>
                  <a:schemeClr val="accent2"/>
                </a:solidFill>
                <a:latin typeface="+mn-lt"/>
              </a:rPr>
              <a:t>ДОХОДЫ БЮДЖЕТА МУНИЦИПАЛЬНОГО ОБРАЗОВАНИЯ ПОСЕЛОК ПРАВОХЕТТИНСКИЙ</a:t>
            </a:r>
            <a:endParaRPr lang="ru-RU" sz="30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700808"/>
          <a:ext cx="9144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accent2"/>
                </a:solidFill>
                <a:latin typeface="+mn-lt"/>
              </a:rPr>
              <a:t>Основные понятия безвозмездных поступлений в бюджет муниципального образования поселок </a:t>
            </a:r>
            <a:r>
              <a:rPr lang="ru-RU" sz="3000" b="1" dirty="0" smtClean="0">
                <a:solidFill>
                  <a:schemeClr val="accent2"/>
                </a:solidFill>
                <a:latin typeface="+mn-lt"/>
              </a:rPr>
              <a:t>Правохеттинский</a:t>
            </a:r>
            <a:endParaRPr lang="ru-RU" sz="30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229200"/>
            <a:ext cx="756084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межбюджетные трансферты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средства, предоставляемые одним бюджетом бюджетной системы Российской Федерации другому бюджету бюджетной системы Российской Федерации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683568" y="1556792"/>
            <a:ext cx="2160240" cy="352839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ДОТАЦИИ </a:t>
            </a:r>
            <a:r>
              <a:rPr lang="ru-RU" sz="1400" b="1" dirty="0" smtClean="0">
                <a:solidFill>
                  <a:schemeClr val="tx1"/>
                </a:solidFill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563888" y="1628800"/>
            <a:ext cx="2232248" cy="295232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СУБВЕНЦИЯ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финансирование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«переданных» другим публично-правовым образованиям полномочий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6444208" y="1556792"/>
            <a:ext cx="2304256" cy="28803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условиях долевого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Структура распределения безвозмездных поступлений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0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Прогноз 2017 г.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Проект 2018 г.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5025" y="2174874"/>
          <a:ext cx="4041775" cy="4206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dirty="0" smtClean="0">
                <a:latin typeface="+mn-lt"/>
              </a:rPr>
              <a:t>Налоги, поступающие от граждан в бюджет муниципального образования поселок Правохеттинский</a:t>
            </a:r>
            <a:endParaRPr lang="ru-RU" sz="3000" dirty="0">
              <a:latin typeface="+mn-lt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63888" y="3429000"/>
            <a:ext cx="2520280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 муниципального образования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11560" y="2132856"/>
            <a:ext cx="2304256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Государственная пошлина за совершение нотариальных действий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012160" y="1268760"/>
            <a:ext cx="2520280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 на доходы физических лиц (перечисляется работодателем)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444208" y="4221088"/>
            <a:ext cx="187220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Акцизы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971600" y="4509120"/>
            <a:ext cx="208823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 на имущество, земельный налог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347864" y="1484784"/>
            <a:ext cx="216024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Плата за наем муниципального жилья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71800" y="3933056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275856" y="4869160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99992" y="3068960"/>
            <a:ext cx="7200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796136" y="3284984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6084168" y="4869160"/>
            <a:ext cx="21602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08912" cy="792088"/>
          </a:xfrm>
          <a:noFill/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Динамика поступлений доходов бюджета муниципального образования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</p:nvPr>
        </p:nvGraphicFramePr>
        <p:xfrm>
          <a:off x="395536" y="1162813"/>
          <a:ext cx="8229600" cy="24113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8536"/>
                <a:gridCol w="1224136"/>
                <a:gridCol w="1152128"/>
                <a:gridCol w="1371600"/>
                <a:gridCol w="1371600"/>
                <a:gridCol w="1371600"/>
              </a:tblGrid>
              <a:tr h="692401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2016 г. отчет, тыс. руб.</a:t>
                      </a:r>
                    </a:p>
                    <a:p>
                      <a:pPr algn="ctr"/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2017 г. прогноз, тыс. руб.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2018 г. оценка, тыс. руб.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2019 г. оценка, тыс. руб.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2020 г. оценка, тыс. руб.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40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Налоговые и неналоговые доходы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7479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7782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8614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8821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9397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45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Безвозмездные поступления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35277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37239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31631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30999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34707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7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Итого доходов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42756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45022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40245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39820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44104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Диаграмма 23"/>
          <p:cNvGraphicFramePr/>
          <p:nvPr/>
        </p:nvGraphicFramePr>
        <p:xfrm>
          <a:off x="395536" y="3645024"/>
          <a:ext cx="828092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Формирование расходов бюджета муниципального образования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newsvideopic_gorsovet-utverdil-byudget-2015-odessa-zarabotaet42912_73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2843808" cy="20162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4" y="1700809"/>
            <a:ext cx="5400600" cy="24006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just"/>
            <a:r>
              <a:rPr lang="ru-RU" sz="1500" b="1" dirty="0" smtClean="0">
                <a:solidFill>
                  <a:schemeClr val="tx1"/>
                </a:solidFill>
              </a:rPr>
              <a:t>Формирование расходов бюджетов бюджетной системы </a:t>
            </a:r>
            <a:r>
              <a:rPr lang="ru-RU" sz="1500" dirty="0" smtClean="0"/>
              <a:t>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  <a:endParaRPr lang="ru-RU" sz="15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932040" y="4149080"/>
            <a:ext cx="108012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971600" y="5229200"/>
            <a:ext cx="7848872" cy="1368152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Расходы бюджета мо п. Правохеттинский формируются:</a:t>
            </a:r>
          </a:p>
          <a:p>
            <a:pPr algn="ctr">
              <a:buFontTx/>
              <a:buChar char="-"/>
            </a:pPr>
            <a:r>
              <a:rPr lang="ru-RU" dirty="0" smtClean="0"/>
              <a:t>по разделам;</a:t>
            </a:r>
          </a:p>
          <a:p>
            <a:pPr algn="ctr">
              <a:buFontTx/>
              <a:buChar char="-"/>
            </a:pPr>
            <a:r>
              <a:rPr lang="ru-RU" dirty="0" smtClean="0"/>
              <a:t>по ведомственной структуре;</a:t>
            </a:r>
          </a:p>
          <a:p>
            <a:pPr algn="ctr">
              <a:buFontTx/>
              <a:buChar char="-"/>
            </a:pPr>
            <a:r>
              <a:rPr lang="ru-RU" dirty="0" smtClean="0"/>
              <a:t>по муниципальным программам.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38138"/>
          </a:xfrm>
        </p:spPr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Структура расходов бюджета муниципального образования поселок Правохеттинский в 2018 году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28184" y="1556792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 руб.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2"/>
                </a:solidFill>
              </a:rPr>
              <a:t>О финансовом управлении</a:t>
            </a:r>
            <a:endParaRPr lang="ru-RU" sz="30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://bank-explorer.ru/wp-content/uploads/2017/06/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2483768" cy="213390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3635896" y="162880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Разработчиком «Бюджет для граждан» является отдел по финансам и экономике Администрации муниципального образования поселок Правохеттинский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93305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Контактная информация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Начальник отдела по финансам и экономике Малова Галина Петровна</a:t>
            </a:r>
          </a:p>
          <a:p>
            <a:r>
              <a:rPr lang="ru-RU" dirty="0">
                <a:solidFill>
                  <a:schemeClr val="accent2"/>
                </a:solidFill>
              </a:rPr>
              <a:t>у</a:t>
            </a:r>
            <a:r>
              <a:rPr lang="ru-RU" dirty="0" smtClean="0">
                <a:solidFill>
                  <a:schemeClr val="accent2"/>
                </a:solidFill>
              </a:rPr>
              <a:t>л. Газовиков д.1 «б» телефон: 8(3499)5-14-458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5229200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Режим работы: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понедельник-четверг с 9 ч. 00 мин. до 17ч. 15 мин.</a:t>
            </a:r>
          </a:p>
          <a:p>
            <a:r>
              <a:rPr lang="ru-RU" dirty="0">
                <a:solidFill>
                  <a:schemeClr val="accent2"/>
                </a:solidFill>
              </a:rPr>
              <a:t>п</a:t>
            </a:r>
            <a:r>
              <a:rPr lang="ru-RU" dirty="0" smtClean="0">
                <a:solidFill>
                  <a:schemeClr val="accent2"/>
                </a:solidFill>
              </a:rPr>
              <a:t>ятница с 9 ч. 00 мин. До 17 ч. 00 мин.</a:t>
            </a:r>
          </a:p>
          <a:p>
            <a:r>
              <a:rPr lang="ru-RU" dirty="0">
                <a:solidFill>
                  <a:schemeClr val="accent2"/>
                </a:solidFill>
              </a:rPr>
              <a:t>с</a:t>
            </a:r>
            <a:r>
              <a:rPr lang="ru-RU" dirty="0" smtClean="0">
                <a:solidFill>
                  <a:schemeClr val="accent2"/>
                </a:solidFill>
              </a:rPr>
              <a:t>уббота, воскресенье – выходной.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Расходы бюджета муниципального образования поселок Правохеттинский на 2018-2020 гг.</a:t>
            </a:r>
            <a:endParaRPr lang="ru-RU" sz="3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502552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4440"/>
                <a:gridCol w="3096344"/>
                <a:gridCol w="1512168"/>
                <a:gridCol w="1656184"/>
                <a:gridCol w="1090464"/>
              </a:tblGrid>
              <a:tr h="302574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Раздел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Наименование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2018 г.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2019г.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2020 г.</a:t>
                      </a:r>
                      <a:endParaRPr lang="ru-RU" sz="1500" dirty="0"/>
                    </a:p>
                  </a:txBody>
                  <a:tcPr/>
                </a:tc>
              </a:tr>
              <a:tr h="529505">
                <a:tc>
                  <a:txBody>
                    <a:bodyPr/>
                    <a:lstStyle/>
                    <a:p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ВСЕГО: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40245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39820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44104</a:t>
                      </a:r>
                      <a:endParaRPr lang="ru-RU" sz="1500" b="1" dirty="0"/>
                    </a:p>
                  </a:txBody>
                  <a:tcPr/>
                </a:tc>
              </a:tr>
              <a:tr h="529505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01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28582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28274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28361</a:t>
                      </a:r>
                      <a:endParaRPr lang="ru-RU" sz="1500" dirty="0"/>
                    </a:p>
                  </a:txBody>
                  <a:tcPr/>
                </a:tc>
              </a:tr>
              <a:tr h="35819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02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Национальная оборона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202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204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212</a:t>
                      </a:r>
                      <a:endParaRPr lang="ru-RU" sz="1500" dirty="0"/>
                    </a:p>
                  </a:txBody>
                  <a:tcPr/>
                </a:tc>
              </a:tr>
              <a:tr h="98336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03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Национальная безопасность и правоохранительная деятельность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1246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373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373</a:t>
                      </a:r>
                      <a:endParaRPr lang="ru-RU" sz="1500" dirty="0"/>
                    </a:p>
                  </a:txBody>
                  <a:tcPr/>
                </a:tc>
              </a:tr>
              <a:tr h="35819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04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Национальная экономика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2548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2190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2219</a:t>
                      </a:r>
                      <a:endParaRPr lang="ru-RU" sz="1500" dirty="0"/>
                    </a:p>
                  </a:txBody>
                  <a:tcPr/>
                </a:tc>
              </a:tr>
              <a:tr h="529505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05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Жилищно-коммунальное хозяйство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3470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3925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6491</a:t>
                      </a:r>
                      <a:endParaRPr lang="ru-RU" sz="1500" dirty="0"/>
                    </a:p>
                  </a:txBody>
                  <a:tcPr/>
                </a:tc>
              </a:tr>
              <a:tr h="358198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10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Социальная политика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4137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3798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4182</a:t>
                      </a:r>
                      <a:endParaRPr lang="ru-RU" sz="1500" dirty="0"/>
                    </a:p>
                  </a:txBody>
                  <a:tcPr/>
                </a:tc>
              </a:tr>
              <a:tr h="529505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11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Физическая культура и спорт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60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60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60</a:t>
                      </a:r>
                      <a:endParaRPr lang="ru-RU" sz="1500" dirty="0"/>
                    </a:p>
                  </a:txBody>
                  <a:tcPr/>
                </a:tc>
              </a:tr>
              <a:tr h="529505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99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Условно утвержденные расходы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996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2206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Состав расходов бюджета муниципального образования в сфере национальной экономики в 2017- 2020 гг.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229600" cy="420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16216" y="1484784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                     тыс. руб.</a:t>
            </a:r>
            <a:endParaRPr lang="ru-RU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00B050"/>
                </a:solidFill>
                <a:latin typeface="+mn-lt"/>
              </a:rPr>
              <a:t>Состав расходов бюджета муниципального образования в сфере жилищно-коммунального хозяйства в 2018- 2020 гг.</a:t>
            </a:r>
            <a:endParaRPr lang="ru-RU" sz="3000" dirty="0">
              <a:solidFill>
                <a:srgbClr val="00B05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2060848"/>
          <a:ext cx="7715200" cy="406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 descr="clipart-vector-of-color-city-bright-drawing-with-144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1440160" cy="15121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64288" y="1772816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тыс. руб.</a:t>
            </a:r>
            <a:endParaRPr lang="ru-RU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282154"/>
          </a:xfrm>
        </p:spPr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Муниципальные программы муниципального образования поселок Правохеттинский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539750" y="3933056"/>
          <a:ext cx="8147050" cy="2591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 descr="_municipal-nye-program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4216" cy="12961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3568" y="1556793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Муниципальная программа - документ стратегического планирования, содержащий :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мероприятия задачи, цели;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способы их достижения;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финансовые ресурсы.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55576" y="2996952"/>
            <a:ext cx="7920880" cy="936104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Доля программных расходов в бюджете муниципального образования в    2017 – 2020 гг.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Расходы бюджета муниципального образования поселок Правохеттинский в 2018 году на реализацию муниципальных программ</a:t>
            </a:r>
            <a:endParaRPr lang="ru-RU" sz="1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8964488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Межбюджетные отношения муниципального образования поселок Правохеттинский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784887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3050" indent="-90488" algn="just">
              <a:buClr>
                <a:schemeClr val="bg1">
                  <a:lumMod val="25000"/>
                </a:schemeClr>
              </a:buClr>
            </a:pPr>
            <a:r>
              <a:rPr lang="ru-RU" b="1" i="1" dirty="0" smtClean="0">
                <a:solidFill>
                  <a:schemeClr val="tx1"/>
                </a:solidFill>
              </a:rPr>
              <a:t>Межбюджетные отношения </a:t>
            </a:r>
            <a:r>
              <a:rPr lang="ru-RU" b="1" dirty="0" smtClean="0">
                <a:solidFill>
                  <a:schemeClr val="tx1"/>
                </a:solidFill>
              </a:rPr>
              <a:t>-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653136"/>
            <a:ext cx="122413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Федеральный бюджет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564904"/>
            <a:ext cx="147565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Бюджет  Ямало-Ненецкого автономного округа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72400" y="2852936"/>
            <a:ext cx="720080" cy="3816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Бюджет  муниципального образования </a:t>
            </a:r>
            <a:r>
              <a:rPr lang="ru-RU" dirty="0" smtClean="0"/>
              <a:t>Надымский</a:t>
            </a:r>
            <a:r>
              <a:rPr lang="ru-RU" dirty="0" smtClean="0"/>
              <a:t> район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851920" y="2708920"/>
            <a:ext cx="1584176" cy="3240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 мо п. Правохеттинский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5284553">
            <a:off x="1977964" y="4556085"/>
            <a:ext cx="1473968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субвенции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5646775">
            <a:off x="5975777" y="1673044"/>
            <a:ext cx="1415689" cy="297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Дотации, иные межбюджетные трансферты</a:t>
            </a:r>
            <a:endParaRPr lang="ru-RU" dirty="0"/>
          </a:p>
        </p:txBody>
      </p:sp>
      <p:sp>
        <p:nvSpPr>
          <p:cNvPr id="17" name="Стрелка вверх 16"/>
          <p:cNvSpPr/>
          <p:nvPr/>
        </p:nvSpPr>
        <p:spPr>
          <a:xfrm rot="5947843">
            <a:off x="6008563" y="3722912"/>
            <a:ext cx="1850316" cy="2735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Иные  межбюджетные трансферты на исполнение полномочий</a:t>
            </a:r>
            <a:endParaRPr lang="ru-RU" sz="1400" dirty="0"/>
          </a:p>
        </p:txBody>
      </p:sp>
      <p:sp>
        <p:nvSpPr>
          <p:cNvPr id="18" name="Стрелка вправо 17"/>
          <p:cNvSpPr/>
          <p:nvPr/>
        </p:nvSpPr>
        <p:spPr>
          <a:xfrm rot="677625">
            <a:off x="1583540" y="2446548"/>
            <a:ext cx="2287737" cy="2120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Субвенции, иные межбюджетные трансферты</a:t>
            </a:r>
            <a:endParaRPr lang="ru-RU" sz="1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64704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 !!!!</a:t>
            </a:r>
          </a:p>
          <a:p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 уважением Администрация муниципального образования поселок Правохеттинский.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11760" y="260648"/>
            <a:ext cx="4032448" cy="10801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2132856"/>
            <a:ext cx="147565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федеральный бюджет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63688" y="1988840"/>
            <a:ext cx="1512168" cy="1656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государственных внебюджетных фондов РФ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1916832"/>
            <a:ext cx="1440160" cy="1584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субъектов РФ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1916832"/>
            <a:ext cx="1224136" cy="29523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территориальных государственных  внебюджетных фондов РФ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32240" y="2132856"/>
            <a:ext cx="1512168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Местные бюджеты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683568" y="1196752"/>
            <a:ext cx="158417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843808" y="1412776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5976" y="148478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52120" y="148478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588224" y="1340768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7" idx="3"/>
          </p:cNvCxnSpPr>
          <p:nvPr/>
        </p:nvCxnSpPr>
        <p:spPr>
          <a:xfrm flipH="1">
            <a:off x="6516216" y="3068960"/>
            <a:ext cx="432048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7596336" y="3140968"/>
            <a:ext cx="7200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1691680" y="5157192"/>
            <a:ext cx="158417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городских округов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932040" y="5661248"/>
            <a:ext cx="1872208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муниципальных районов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20272" y="5085184"/>
            <a:ext cx="1656184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городских и сельских поселений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3563888" y="4221088"/>
            <a:ext cx="165618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6300192" y="3140968"/>
            <a:ext cx="1008112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ОСНОВНЫЕ ПОНЯТИЯ</a:t>
            </a:r>
            <a:endParaRPr lang="ru-RU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052736"/>
            <a:ext cx="5832648" cy="25202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бюджета  составляется на три года – очередной финансовый год и плановый период (2018 г. – очередной финансовый год, 2019-2020 гг.  - плановый период)</a:t>
            </a: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195736" y="3645024"/>
            <a:ext cx="792088" cy="100811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300192" y="3645024"/>
            <a:ext cx="864096" cy="100811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4725144"/>
            <a:ext cx="2592288" cy="16561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Доходы бюджета-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4725144"/>
            <a:ext cx="2520280" cy="16561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ПОНЯТИЯ</a:t>
            </a: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755576" y="2132856"/>
            <a:ext cx="1656184" cy="3168352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2555776" y="3356992"/>
            <a:ext cx="1368152" cy="194421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5436096" y="2132856"/>
            <a:ext cx="1584176" cy="316835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7092280" y="3501008"/>
            <a:ext cx="1296144" cy="1728192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043608" y="1196752"/>
            <a:ext cx="2880320" cy="864096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 бюджета</a:t>
            </a:r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5652120" y="1196752"/>
            <a:ext cx="2880320" cy="864096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Профицит</a:t>
            </a:r>
            <a:r>
              <a:rPr lang="ru-RU" dirty="0" smtClean="0"/>
              <a:t> бюджета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25649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23728" y="620688"/>
            <a:ext cx="6552728" cy="10081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ДОХОДЫ БЮДЖЕТА</a:t>
            </a:r>
            <a:endParaRPr lang="ru-RU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4791695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1728192" cy="18002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1111860">
            <a:off x="2277816" y="1783084"/>
            <a:ext cx="547578" cy="18722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419305">
            <a:off x="4860032" y="1844824"/>
            <a:ext cx="576064" cy="18722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7380312" y="1844824"/>
            <a:ext cx="576064" cy="18722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3717032"/>
            <a:ext cx="2592288" cy="2808312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НАЛОГИ</a:t>
            </a:r>
            <a:r>
              <a:rPr lang="ru-RU" sz="1600" dirty="0" smtClean="0"/>
              <a:t> -</a:t>
            </a:r>
            <a:r>
              <a:rPr lang="ru-RU" sz="1600" dirty="0" smtClean="0">
                <a:solidFill>
                  <a:schemeClr val="tx1"/>
                </a:solidFill>
              </a:rPr>
              <a:t>доходы от федеральных налогов и сборов, в том числе от налогов, предусмотренных специальными налоговыми </a:t>
            </a:r>
            <a:r>
              <a:rPr lang="ru-RU" sz="1600" dirty="0" smtClean="0">
                <a:solidFill>
                  <a:schemeClr val="tx1"/>
                </a:solidFill>
                <a:hlinkClick r:id="rId3"/>
              </a:rPr>
              <a:t>режимами</a:t>
            </a:r>
            <a:r>
              <a:rPr lang="ru-RU" sz="1600" dirty="0" smtClean="0">
                <a:solidFill>
                  <a:schemeClr val="tx1"/>
                </a:solidFill>
              </a:rPr>
              <a:t>, региональных налогов, местных налогов и сборов, а также пеней и штрафов по ним.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3861048"/>
            <a:ext cx="3024336" cy="223224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НЕНАЛОГОВЫЕ ДОХОДЫ </a:t>
            </a:r>
            <a:r>
              <a:rPr lang="ru-RU" sz="1600" dirty="0" smtClean="0">
                <a:solidFill>
                  <a:schemeClr val="tx1"/>
                </a:solidFill>
              </a:rPr>
              <a:t>– платежи в бюджет в виде штрафов, санкций за нарушение законодательства, платежи за пользование имущества и т.д. 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16216" y="3789040"/>
            <a:ext cx="2448272" cy="27363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БЕЗВОЗМЕЗДНЫЕ ПОСТУПЛЕНИЯ </a:t>
            </a:r>
            <a:r>
              <a:rPr lang="ru-RU" sz="1600" dirty="0" smtClean="0">
                <a:solidFill>
                  <a:schemeClr val="tx1"/>
                </a:solidFill>
              </a:rPr>
              <a:t>– средства, которые поступают в бюджет безвозмездно (средства из вышестоящего бюджета, от физических и юридических лиц)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6948264" y="2636912"/>
            <a:ext cx="1800200" cy="2736304"/>
            <a:chOff x="-36512" y="1340768"/>
            <a:chExt cx="1800200" cy="2736304"/>
          </a:xfrm>
        </p:grpSpPr>
        <p:pic>
          <p:nvPicPr>
            <p:cNvPr id="4" name="Рисунок 3" descr="3a5eab4597279a24072b9ea106f15aff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512" y="2852936"/>
              <a:ext cx="1800200" cy="1224136"/>
            </a:xfrm>
            <a:prstGeom prst="rect">
              <a:avLst/>
            </a:prstGeom>
          </p:spPr>
        </p:pic>
        <p:sp>
          <p:nvSpPr>
            <p:cNvPr id="5" name="Скругленная прямоугольная выноска 4"/>
            <p:cNvSpPr/>
            <p:nvPr/>
          </p:nvSpPr>
          <p:spPr>
            <a:xfrm>
              <a:off x="35496" y="1340768"/>
              <a:ext cx="1728192" cy="1368152"/>
            </a:xfrm>
            <a:prstGeom prst="wedgeRoundRect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Общегосударственные вопросы</a:t>
              </a:r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635896" y="0"/>
            <a:ext cx="2592288" cy="2725316"/>
            <a:chOff x="3995936" y="1412776"/>
            <a:chExt cx="2592288" cy="2320652"/>
          </a:xfrm>
        </p:grpSpPr>
        <p:pic>
          <p:nvPicPr>
            <p:cNvPr id="6" name="Рисунок 5" descr="rr34_ru_images_12-2-2012-chspodgotovka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67944" y="2636912"/>
              <a:ext cx="1800200" cy="1096516"/>
            </a:xfrm>
            <a:prstGeom prst="rect">
              <a:avLst/>
            </a:prstGeom>
          </p:spPr>
        </p:pic>
        <p:sp>
          <p:nvSpPr>
            <p:cNvPr id="7" name="Скругленная прямоугольная выноска 6"/>
            <p:cNvSpPr/>
            <p:nvPr/>
          </p:nvSpPr>
          <p:spPr>
            <a:xfrm>
              <a:off x="3995936" y="1412776"/>
              <a:ext cx="2592288" cy="1080370"/>
            </a:xfrm>
            <a:prstGeom prst="wedgeRoundRectCallou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Национальная безопасность и правоохранительная деятельность</a:t>
              </a:r>
              <a:endParaRPr lang="ru-RU" dirty="0"/>
            </a:p>
          </p:txBody>
        </p:sp>
      </p:grpSp>
      <p:sp>
        <p:nvSpPr>
          <p:cNvPr id="10242" name="AutoShape 2" descr="https://1tulatv.ru/sites/default/files/styles/wotermark/public/doroga_asfaltnaj_doroga_8220.jpg?itok=eQh4qty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44" name="AutoShape 4" descr="https://1tulatv.ru/sites/default/files/styles/wotermark/public/doroga_asfaltnaj_doroga_8220.jpg?itok=eQh4qty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6732240" y="332656"/>
            <a:ext cx="2016224" cy="2016224"/>
            <a:chOff x="6228184" y="1268760"/>
            <a:chExt cx="2016224" cy="2016224"/>
          </a:xfrm>
        </p:grpSpPr>
        <p:pic>
          <p:nvPicPr>
            <p:cNvPr id="11" name="Рисунок 10" descr="hello_html_38d2015a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52320" y="2276872"/>
              <a:ext cx="792088" cy="1008112"/>
            </a:xfrm>
            <a:prstGeom prst="rect">
              <a:avLst/>
            </a:prstGeom>
          </p:spPr>
        </p:pic>
        <p:pic>
          <p:nvPicPr>
            <p:cNvPr id="10" name="Рисунок 9" descr="d3d3LnJnLnJ1L2ltZy9jb250ZW50LzgzLzgxLzIwLzIyLmpwZw==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28184" y="2276872"/>
              <a:ext cx="1224136" cy="1008112"/>
            </a:xfrm>
            <a:prstGeom prst="rect">
              <a:avLst/>
            </a:prstGeom>
          </p:spPr>
        </p:pic>
        <p:sp>
          <p:nvSpPr>
            <p:cNvPr id="12" name="Скругленная прямоугольная выноска 11"/>
            <p:cNvSpPr/>
            <p:nvPr/>
          </p:nvSpPr>
          <p:spPr>
            <a:xfrm>
              <a:off x="6372200" y="1268760"/>
              <a:ext cx="1800200" cy="720080"/>
            </a:xfrm>
            <a:prstGeom prst="wedgeRoundRectCallou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Национальная экономика</a:t>
              </a:r>
              <a:endParaRPr lang="ru-RU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51520" y="188640"/>
            <a:ext cx="2561064" cy="2448272"/>
            <a:chOff x="467544" y="1196752"/>
            <a:chExt cx="2561064" cy="2448272"/>
          </a:xfrm>
        </p:grpSpPr>
        <p:pic>
          <p:nvPicPr>
            <p:cNvPr id="18" name="Рисунок 17" descr="ku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7544" y="2708920"/>
              <a:ext cx="1296144" cy="915690"/>
            </a:xfrm>
            <a:prstGeom prst="rect">
              <a:avLst/>
            </a:prstGeom>
          </p:spPr>
        </p:pic>
        <p:sp>
          <p:nvSpPr>
            <p:cNvPr id="20" name="Скругленная прямоугольная выноска 19"/>
            <p:cNvSpPr/>
            <p:nvPr/>
          </p:nvSpPr>
          <p:spPr>
            <a:xfrm>
              <a:off x="467544" y="1196752"/>
              <a:ext cx="2304256" cy="1368152"/>
            </a:xfrm>
            <a:prstGeom prst="wedgeRoundRectCallou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Жилищно-коммунальное хозяйство</a:t>
              </a:r>
              <a:endParaRPr lang="ru-RU" dirty="0"/>
            </a:p>
          </p:txBody>
        </p:sp>
        <p:pic>
          <p:nvPicPr>
            <p:cNvPr id="22" name="Рисунок 21" descr="blagoustroystvo-teretoriy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63688" y="2708920"/>
              <a:ext cx="1264920" cy="936104"/>
            </a:xfrm>
            <a:prstGeom prst="rect">
              <a:avLst/>
            </a:prstGeom>
          </p:spPr>
        </p:pic>
      </p:grpSp>
      <p:grpSp>
        <p:nvGrpSpPr>
          <p:cNvPr id="33" name="Группа 32"/>
          <p:cNvGrpSpPr/>
          <p:nvPr/>
        </p:nvGrpSpPr>
        <p:grpSpPr>
          <a:xfrm>
            <a:off x="251520" y="2780928"/>
            <a:ext cx="1656184" cy="2232248"/>
            <a:chOff x="1115616" y="3933056"/>
            <a:chExt cx="1656184" cy="1440160"/>
          </a:xfrm>
        </p:grpSpPr>
        <p:pic>
          <p:nvPicPr>
            <p:cNvPr id="24" name="Рисунок 23" descr="666268007_f0f1658c42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87624" y="4509120"/>
              <a:ext cx="1584176" cy="864096"/>
            </a:xfrm>
            <a:prstGeom prst="rect">
              <a:avLst/>
            </a:prstGeom>
          </p:spPr>
        </p:pic>
        <p:sp>
          <p:nvSpPr>
            <p:cNvPr id="25" name="Скругленная прямоугольная выноска 24"/>
            <p:cNvSpPr/>
            <p:nvPr/>
          </p:nvSpPr>
          <p:spPr>
            <a:xfrm>
              <a:off x="1115616" y="3933056"/>
              <a:ext cx="1584176" cy="432048"/>
            </a:xfrm>
            <a:prstGeom prst="wedgeRoundRectCallou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Социальная политика</a:t>
              </a:r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16016" y="4437112"/>
            <a:ext cx="2016224" cy="2204864"/>
            <a:chOff x="3851920" y="3744416"/>
            <a:chExt cx="2016224" cy="2204864"/>
          </a:xfrm>
        </p:grpSpPr>
        <p:pic>
          <p:nvPicPr>
            <p:cNvPr id="27" name="Рисунок 26" descr="big-dfd96be98b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51920" y="4869160"/>
              <a:ext cx="1440160" cy="1080120"/>
            </a:xfrm>
            <a:prstGeom prst="rect">
              <a:avLst/>
            </a:prstGeom>
          </p:spPr>
        </p:pic>
        <p:sp>
          <p:nvSpPr>
            <p:cNvPr id="28" name="Скругленная прямоугольная выноска 27"/>
            <p:cNvSpPr/>
            <p:nvPr/>
          </p:nvSpPr>
          <p:spPr>
            <a:xfrm>
              <a:off x="3851920" y="3744416"/>
              <a:ext cx="2016224" cy="1008112"/>
            </a:xfrm>
            <a:prstGeom prst="wedgeRoundRectCallou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Физическая культура и спорт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Блок-схема: альтернативный процесс 36"/>
          <p:cNvSpPr/>
          <p:nvPr/>
        </p:nvSpPr>
        <p:spPr>
          <a:xfrm>
            <a:off x="3203848" y="2924944"/>
            <a:ext cx="2880320" cy="144016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РАСХОДЫ БЮДЖЕТА</a:t>
            </a:r>
            <a:endParaRPr lang="ru-RU" b="1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2195736" y="4509120"/>
            <a:ext cx="1512168" cy="1925206"/>
            <a:chOff x="2339752" y="4581128"/>
            <a:chExt cx="1512168" cy="1925206"/>
          </a:xfrm>
        </p:grpSpPr>
        <p:pic>
          <p:nvPicPr>
            <p:cNvPr id="26" name="Рисунок 25" descr="img12396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11760" y="5445224"/>
              <a:ext cx="1440160" cy="1061110"/>
            </a:xfrm>
            <a:prstGeom prst="rect">
              <a:avLst/>
            </a:prstGeom>
          </p:spPr>
        </p:pic>
        <p:sp>
          <p:nvSpPr>
            <p:cNvPr id="29" name="Скругленная прямоугольная выноска 28"/>
            <p:cNvSpPr/>
            <p:nvPr/>
          </p:nvSpPr>
          <p:spPr>
            <a:xfrm>
              <a:off x="2339752" y="4581128"/>
              <a:ext cx="1512168" cy="648072"/>
            </a:xfrm>
            <a:prstGeom prst="wedgeRoundRect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Национальная оборона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Прогноз социально-экономического развития  муниципального образования поселок Правохеттинский на 2018-2020 годы</a:t>
            </a:r>
            <a:endParaRPr lang="ru-RU" sz="3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55576" y="1988840"/>
          <a:ext cx="79208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Прогноз социально-экономического развития  муниципального образования поселок Правохеттинский на 2018-2020 годы</a:t>
            </a:r>
            <a:endParaRPr lang="ru-RU" sz="3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331640" y="2132856"/>
          <a:ext cx="73448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727</TotalTime>
  <Words>1172</Words>
  <Application>Microsoft Office PowerPoint</Application>
  <PresentationFormat>Экран (4:3)</PresentationFormat>
  <Paragraphs>231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Муниципальное образование поселок Правохеттинский БЮДЖЕТ ДЛЯ ГРАЖДАН ПРОЕКТ РЕШЕНИЯ «О БЮДЖЕТЕ МУНИЦИПАЛЬНОГО ОБРАЗОВАНИЯ ПОСЕЛОК ПРАВОХЕТТИНСКИЙ НА 2018 ГОД И НА ПЛАНОВЫЙ ПЕРИОД 2019 И 2020 ГОДОВ»</vt:lpstr>
      <vt:lpstr>О финансовом управлении</vt:lpstr>
      <vt:lpstr>Слайд 3</vt:lpstr>
      <vt:lpstr>ОСНОВНЫЕ ПОНЯТИЯ</vt:lpstr>
      <vt:lpstr>ОСНОВНЫЕ ПОНЯТИЯ</vt:lpstr>
      <vt:lpstr>Слайд 6</vt:lpstr>
      <vt:lpstr>Слайд 7</vt:lpstr>
      <vt:lpstr>Слайд 8</vt:lpstr>
      <vt:lpstr>Слайд 9</vt:lpstr>
      <vt:lpstr>Слайд 10</vt:lpstr>
      <vt:lpstr>Слайд 11</vt:lpstr>
      <vt:lpstr>Основные характеристики бюджета муниципального образования поселок Правохеттинский на 2018-2020 гг.</vt:lpstr>
      <vt:lpstr> ДОХОДЫ БЮДЖЕТА МУНИЦИПАЛЬНОГО ОБРАЗОВАНИЯ ПОСЕЛОК ПРАВОХЕТТИНСКИЙ</vt:lpstr>
      <vt:lpstr>Основные понятия безвозмездных поступлений в бюджет муниципального образования поселок Правохеттинский</vt:lpstr>
      <vt:lpstr>Структура распределения безвозмездных поступлений </vt:lpstr>
      <vt:lpstr>Налоги, поступающие от граждан в бюджет муниципального образования поселок Правохеттинский</vt:lpstr>
      <vt:lpstr>Динамика поступлений доходов бюджета муниципального образования</vt:lpstr>
      <vt:lpstr>Слайд 18</vt:lpstr>
      <vt:lpstr>Структура расходов бюджета муниципального образования поселок Правохеттинский в 2018 году</vt:lpstr>
      <vt:lpstr>Расходы бюджета муниципального образования поселок Правохеттинский на 2018-2020 гг.</vt:lpstr>
      <vt:lpstr>Состав расходов бюджета муниципального образования в сфере национальной экономики в 2017- 2020 гг.</vt:lpstr>
      <vt:lpstr>Состав расходов бюджета муниципального образования в сфере жилищно-коммунального хозяйства в 2018- 2020 гг.</vt:lpstr>
      <vt:lpstr>Муниципальные программы муниципального образования поселок Правохеттинский</vt:lpstr>
      <vt:lpstr>Расходы бюджета муниципального образования поселок Правохеттинский в 2018 году на реализацию муниципальных программ</vt:lpstr>
      <vt:lpstr>Межбюджетные отношения муниципального образования поселок Правохеттинский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Шмидгаль С.А.</dc:creator>
  <cp:lastModifiedBy>Шмидгаль С.А.</cp:lastModifiedBy>
  <cp:revision>111</cp:revision>
  <dcterms:created xsi:type="dcterms:W3CDTF">2017-11-23T05:57:51Z</dcterms:created>
  <dcterms:modified xsi:type="dcterms:W3CDTF">2017-11-27T09:41:03Z</dcterms:modified>
</cp:coreProperties>
</file>