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2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theme/themeOverride2.xml" ContentType="application/vnd.openxmlformats-officedocument.themeOverride+xml"/>
  <Override PartName="/ppt/charts/chart11.xml" ContentType="application/vnd.openxmlformats-officedocument.drawingml.chart+xml"/>
  <Override PartName="/ppt/theme/themeOverride3.xml" ContentType="application/vnd.openxmlformats-officedocument.themeOverride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drawings/drawing2.xml" ContentType="application/vnd.openxmlformats-officedocument.drawingml.chartshapes+xml"/>
  <Override PartName="/ppt/charts/chart19.xml" ContentType="application/vnd.openxmlformats-officedocument.drawingml.chart+xml"/>
  <Override PartName="/ppt/drawings/drawing3.xml" ContentType="application/vnd.openxmlformats-officedocument.drawingml.chartshapes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theme/themeOverride4.xml" ContentType="application/vnd.openxmlformats-officedocument.themeOverride+xml"/>
  <Override PartName="/ppt/drawings/drawing4.xml" ContentType="application/vnd.openxmlformats-officedocument.drawingml.chartshapes+xml"/>
  <Override PartName="/ppt/charts/chart23.xml" ContentType="application/vnd.openxmlformats-officedocument.drawingml.chart+xml"/>
  <Override PartName="/ppt/theme/themeOverride5.xml" ContentType="application/vnd.openxmlformats-officedocument.themeOverride+xml"/>
  <Override PartName="/ppt/drawings/drawing5.xml" ContentType="application/vnd.openxmlformats-officedocument.drawingml.chartshapes+xml"/>
  <Override PartName="/ppt/charts/chart24.xml" ContentType="application/vnd.openxmlformats-officedocument.drawingml.chart+xml"/>
  <Override PartName="/ppt/drawings/drawing6.xml" ContentType="application/vnd.openxmlformats-officedocument.drawingml.chartshapes+xml"/>
  <Override PartName="/ppt/charts/chart25.xml" ContentType="application/vnd.openxmlformats-officedocument.drawingml.chart+xml"/>
  <Override PartName="/ppt/theme/themeOverride6.xml" ContentType="application/vnd.openxmlformats-officedocument.themeOverride+xml"/>
  <Override PartName="/ppt/drawings/drawing7.xml" ContentType="application/vnd.openxmlformats-officedocument.drawingml.chartshapes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7"/>
  </p:notesMasterIdLst>
  <p:sldIdLst>
    <p:sldId id="264" r:id="rId2"/>
    <p:sldId id="257" r:id="rId3"/>
    <p:sldId id="258" r:id="rId4"/>
    <p:sldId id="259" r:id="rId5"/>
    <p:sldId id="268" r:id="rId6"/>
    <p:sldId id="267" r:id="rId7"/>
    <p:sldId id="266" r:id="rId8"/>
    <p:sldId id="260" r:id="rId9"/>
    <p:sldId id="271" r:id="rId10"/>
    <p:sldId id="272" r:id="rId11"/>
    <p:sldId id="274" r:id="rId12"/>
    <p:sldId id="275" r:id="rId13"/>
    <p:sldId id="277" r:id="rId14"/>
    <p:sldId id="283" r:id="rId15"/>
    <p:sldId id="331" r:id="rId16"/>
    <p:sldId id="281" r:id="rId17"/>
    <p:sldId id="261" r:id="rId18"/>
    <p:sldId id="299" r:id="rId19"/>
    <p:sldId id="300" r:id="rId20"/>
    <p:sldId id="324" r:id="rId21"/>
    <p:sldId id="328" r:id="rId22"/>
    <p:sldId id="334" r:id="rId23"/>
    <p:sldId id="303" r:id="rId24"/>
    <p:sldId id="306" r:id="rId25"/>
    <p:sldId id="323" r:id="rId26"/>
    <p:sldId id="287" r:id="rId27"/>
    <p:sldId id="335" r:id="rId28"/>
    <p:sldId id="305" r:id="rId29"/>
    <p:sldId id="310" r:id="rId30"/>
    <p:sldId id="333" r:id="rId31"/>
    <p:sldId id="337" r:id="rId32"/>
    <p:sldId id="338" r:id="rId33"/>
    <p:sldId id="332" r:id="rId34"/>
    <p:sldId id="296" r:id="rId35"/>
    <p:sldId id="284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5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0.xlsx"/><Relationship Id="rId1" Type="http://schemas.openxmlformats.org/officeDocument/2006/relationships/themeOverride" Target="../theme/themeOverride2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1.xlsx"/><Relationship Id="rId1" Type="http://schemas.openxmlformats.org/officeDocument/2006/relationships/themeOverride" Target="../theme/themeOverride3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7.xlsx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18.xlsx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_____Microsoft_Excel19.xlsx"/><Relationship Id="rId1" Type="http://schemas.openxmlformats.org/officeDocument/2006/relationships/image" Target="../media/image9.jpeg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1.xlsx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package" Target="../embeddings/_____Microsoft_Excel22.xlsx"/><Relationship Id="rId1" Type="http://schemas.openxmlformats.org/officeDocument/2006/relationships/themeOverride" Target="../theme/themeOverride4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package" Target="../embeddings/_____Microsoft_Excel23.xlsx"/><Relationship Id="rId1" Type="http://schemas.openxmlformats.org/officeDocument/2006/relationships/themeOverride" Target="../theme/themeOverride5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package" Target="../embeddings/_____Microsoft_Excel24.xlsx"/><Relationship Id="rId1" Type="http://schemas.openxmlformats.org/officeDocument/2006/relationships/image" Target="../media/image15.jpeg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7.xml"/><Relationship Id="rId2" Type="http://schemas.openxmlformats.org/officeDocument/2006/relationships/package" Target="../embeddings/_____Microsoft_Excel25.xlsx"/><Relationship Id="rId1" Type="http://schemas.openxmlformats.org/officeDocument/2006/relationships/themeOverride" Target="../theme/themeOverride6.xm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8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Excel8.xlsx"/><Relationship Id="rId1" Type="http://schemas.openxmlformats.org/officeDocument/2006/relationships/themeOverride" Target="../theme/themeOverride1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8805669419942718E-2"/>
          <c:y val="1.6549205925530497E-2"/>
          <c:w val="0.79795681561808296"/>
          <c:h val="0.81923779527559049"/>
        </c:manualLayout>
      </c:layout>
      <c:line3DChart>
        <c:grouping val="standar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заработная плата</c:v>
                </c:pt>
              </c:strCache>
            </c:strRef>
          </c:tx>
          <c:dLbls>
            <c:dLbl>
              <c:idx val="0"/>
              <c:layout>
                <c:manualLayout>
                  <c:x val="-6.9444444444445308E-3"/>
                  <c:y val="-5.69800569800569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7777777777778343E-3"/>
                  <c:y val="-5.24216524216524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4274440619213613E-3"/>
                  <c:y val="-9.91878286400640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9.7222222222222345E-3"/>
                  <c:y val="-6.83760683760683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5.4700848810730323E-3"/>
                  <c:y val="-9.63600160149472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5555551726974714E-2"/>
                  <c:y val="-4.61016949152542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Лист1!$B$1:$F$1</c:f>
              <c:strCache>
                <c:ptCount val="5"/>
                <c:pt idx="0">
                  <c:v>2015 (факт)</c:v>
                </c:pt>
                <c:pt idx="1">
                  <c:v>2016 (оценка)</c:v>
                </c:pt>
                <c:pt idx="2">
                  <c:v>2017 (прогноз)</c:v>
                </c:pt>
                <c:pt idx="3">
                  <c:v>2018 (прогноз)</c:v>
                </c:pt>
                <c:pt idx="4">
                  <c:v>2019 (прогноз)</c:v>
                </c:pt>
              </c:strCache>
            </c:strRef>
          </c:cat>
          <c:val>
            <c:numRef>
              <c:f>Лист1!$B$2:$F$2</c:f>
              <c:numCache>
                <c:formatCode>General</c:formatCode>
                <c:ptCount val="5"/>
                <c:pt idx="0">
                  <c:v>80608.639999999999</c:v>
                </c:pt>
                <c:pt idx="1">
                  <c:v>86528.55</c:v>
                </c:pt>
                <c:pt idx="2">
                  <c:v>90821.6</c:v>
                </c:pt>
                <c:pt idx="3">
                  <c:v>93338.03</c:v>
                </c:pt>
                <c:pt idx="4">
                  <c:v>96231.17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632192"/>
        <c:axId val="26633728"/>
        <c:axId val="25888064"/>
      </c:line3DChart>
      <c:catAx>
        <c:axId val="26632192"/>
        <c:scaling>
          <c:orientation val="minMax"/>
        </c:scaling>
        <c:delete val="0"/>
        <c:axPos val="b"/>
        <c:majorTickMark val="out"/>
        <c:minorTickMark val="none"/>
        <c:tickLblPos val="nextTo"/>
        <c:crossAx val="26633728"/>
        <c:crosses val="autoZero"/>
        <c:auto val="1"/>
        <c:lblAlgn val="ctr"/>
        <c:lblOffset val="100"/>
        <c:noMultiLvlLbl val="0"/>
      </c:catAx>
      <c:valAx>
        <c:axId val="266337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6632192"/>
        <c:crosses val="autoZero"/>
        <c:crossBetween val="between"/>
      </c:valAx>
      <c:serAx>
        <c:axId val="25888064"/>
        <c:scaling>
          <c:orientation val="minMax"/>
        </c:scaling>
        <c:delete val="1"/>
        <c:axPos val="b"/>
        <c:majorTickMark val="out"/>
        <c:minorTickMark val="none"/>
        <c:tickLblPos val="nextTo"/>
        <c:crossAx val="26633728"/>
        <c:crosses val="autoZero"/>
      </c:serAx>
    </c:plotArea>
    <c:plotVisOnly val="1"/>
    <c:dispBlanksAs val="gap"/>
    <c:showDLblsOverMax val="0"/>
  </c:chart>
  <c:spPr>
    <a:gradFill rotWithShape="1">
      <a:gsLst>
        <a:gs pos="0">
          <a:schemeClr val="accent5">
            <a:tint val="50000"/>
            <a:satMod val="300000"/>
          </a:schemeClr>
        </a:gs>
        <a:gs pos="35000">
          <a:schemeClr val="accent5">
            <a:tint val="37000"/>
            <a:satMod val="300000"/>
          </a:schemeClr>
        </a:gs>
        <a:gs pos="100000">
          <a:schemeClr val="accent5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5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год (оценка)</a:t>
            </a:r>
          </a:p>
          <a:p>
            <a:pPr>
              <a:defRPr/>
            </a:pPr>
            <a:endParaRPr lang="ru-RU" dirty="0"/>
          </a:p>
        </c:rich>
      </c:tx>
      <c:layout/>
      <c:overlay val="0"/>
    </c:title>
    <c:autoTitleDeleted val="0"/>
    <c:view3D>
      <c:rotX val="25"/>
      <c:hPercent val="50"/>
      <c:rotY val="2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549943494807233"/>
          <c:y val="0.14031884146777374"/>
          <c:w val="0.87253674568163608"/>
          <c:h val="0.60357037082426956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2016 год (оценка)</c:v>
                </c:pt>
              </c:strCache>
            </c:strRef>
          </c:tx>
          <c:spPr>
            <a:ln w="23205">
              <a:solidFill>
                <a:srgbClr val="000000"/>
              </a:solidFill>
              <a:prstDash val="solid"/>
            </a:ln>
          </c:spPr>
          <c:explosion val="11"/>
          <c:dPt>
            <c:idx val="0"/>
            <c:bubble3D val="0"/>
            <c:spPr>
              <a:solidFill>
                <a:srgbClr val="CC66FF"/>
              </a:solidFill>
              <a:ln w="23205">
                <a:solidFill>
                  <a:srgbClr val="CC66FF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0000"/>
              </a:solidFill>
              <a:ln w="23205">
                <a:solidFill>
                  <a:srgbClr val="FF0000"/>
                </a:solidFill>
                <a:prstDash val="solid"/>
              </a:ln>
            </c:spPr>
          </c:dPt>
          <c:dPt>
            <c:idx val="2"/>
            <c:bubble3D val="0"/>
            <c:explosion val="27"/>
            <c:spPr>
              <a:solidFill>
                <a:srgbClr val="1F497D">
                  <a:lumMod val="75000"/>
                </a:srgbClr>
              </a:solidFill>
              <a:ln w="23205">
                <a:solidFill>
                  <a:srgbClr val="1F497D">
                    <a:lumMod val="75000"/>
                  </a:srgbClr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0000"/>
              </a:solidFill>
              <a:ln w="23205">
                <a:solidFill>
                  <a:srgbClr val="FF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FFFF00"/>
              </a:solidFill>
              <a:ln w="23205">
                <a:solidFill>
                  <a:srgbClr val="FFFF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5.4802819318392551E-2"/>
                  <c:y val="-5.5195724504242212E-2"/>
                </c:manualLayout>
              </c:layout>
              <c:numFmt formatCode="0.0%" sourceLinked="0"/>
              <c:spPr>
                <a:noFill/>
                <a:ln w="11603">
                  <a:noFill/>
                  <a:prstDash val="solid"/>
                </a:ln>
              </c:spPr>
              <c:txPr>
                <a:bodyPr/>
                <a:lstStyle/>
                <a:p>
                  <a:pPr>
                    <a:defRPr sz="1100" b="1" i="0" u="none" strike="noStrike" baseline="0">
                      <a:solidFill>
                        <a:sysClr val="windowText" lastClr="000000"/>
                      </a:solidFill>
                      <a:latin typeface="Times New Roman" pitchFamily="18" charset="0"/>
                      <a:ea typeface="Arial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676852305469522"/>
                  <c:y val="4.979935398984840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7.526751141040651E-2"/>
                  <c:y val="2.7461288677393569E-2"/>
                </c:manualLayout>
              </c:layout>
              <c:numFmt formatCode="0.0%" sourceLinked="0"/>
              <c:spPr>
                <a:noFill/>
                <a:ln w="11603">
                  <a:noFill/>
                  <a:prstDash val="solid"/>
                </a:ln>
              </c:spPr>
              <c:txPr>
                <a:bodyPr/>
                <a:lstStyle/>
                <a:p>
                  <a:pPr>
                    <a:defRPr sz="1100" b="1" i="0" u="none" strike="noStrike" baseline="0">
                      <a:solidFill>
                        <a:sysClr val="windowText" lastClr="000000"/>
                      </a:solidFill>
                      <a:latin typeface="Times New Roman" pitchFamily="18" charset="0"/>
                      <a:ea typeface="Arial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0.12425917085402181"/>
                  <c:y val="-5.7606245275572156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2.0472551781641382E-2"/>
                  <c:y val="0.1817523974642699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Mode val="edge"/>
                  <c:yMode val="edge"/>
                  <c:x val="1.5105740181268883E-2"/>
                  <c:y val="0.42436149312377242"/>
                </c:manualLayout>
              </c:layout>
              <c:tx>
                <c:rich>
                  <a:bodyPr/>
                  <a:lstStyle/>
                  <a:p>
                    <a:r>
                      <a:rPr sz="1100" b="1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с</a:t>
                    </a:r>
                    <a:r>
                      <a:rPr sz="1100" b="1">
                        <a:solidFill>
                          <a:sysClr val="windowText" lastClr="000000"/>
                        </a:solidFill>
                      </a:rPr>
                      <a:t>убвенции из  окружного бюджета
0,001%</a:t>
                    </a:r>
                    <a:endParaRPr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Mode val="edge"/>
                  <c:yMode val="edge"/>
                  <c:x val="0.15558912386706972"/>
                  <c:y val="9.037328094302551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Mode val="edge"/>
                  <c:yMode val="edge"/>
                  <c:x val="0.27945619335347466"/>
                  <c:y val="8.84086444007858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spPr>
              <a:solidFill>
                <a:srgbClr val="FFFFFF"/>
              </a:solidFill>
              <a:ln w="11603">
                <a:noFill/>
                <a:prstDash val="solid"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ysClr val="windowText" lastClr="000000"/>
                    </a:solidFill>
                    <a:latin typeface="Times New Roman" pitchFamily="18" charset="0"/>
                    <a:ea typeface="Arial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Sheet1!$B$1:$D$1</c:f>
              <c:strCache>
                <c:ptCount val="3"/>
                <c:pt idx="0">
                  <c:v>Дотации</c:v>
                </c:pt>
                <c:pt idx="1">
                  <c:v>Субвенции</c:v>
                </c:pt>
                <c:pt idx="2">
                  <c:v>Иные межбюджетные трансферты</c:v>
                </c:pt>
              </c:strCache>
            </c:strRef>
          </c:cat>
          <c:val>
            <c:numRef>
              <c:f>Sheet1!$B$2:$D$2</c:f>
              <c:numCache>
                <c:formatCode>#,##0</c:formatCode>
                <c:ptCount val="3"/>
                <c:pt idx="0">
                  <c:v>34714</c:v>
                </c:pt>
                <c:pt idx="1">
                  <c:v>189</c:v>
                </c:pt>
                <c:pt idx="2">
                  <c:v>374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 w="23205">
          <a:noFill/>
        </a:ln>
      </c:spPr>
    </c:plotArea>
    <c:legend>
      <c:legendPos val="b"/>
      <c:legendEntry>
        <c:idx val="0"/>
        <c:txPr>
          <a:bodyPr/>
          <a:lstStyle/>
          <a:p>
            <a:pPr>
              <a:defRPr sz="1050" b="0" i="0" u="none" strike="noStrike" baseline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050" b="0" i="0" u="none" strike="noStrike" baseline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050" b="0" i="0" u="none" strike="noStrike" baseline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2.9922562706398207E-2"/>
          <c:y val="0.80696881168348777"/>
          <c:w val="0.91673381663655129"/>
          <c:h val="0.19060160373844939"/>
        </c:manualLayout>
      </c:layout>
      <c:overlay val="0"/>
      <c:spPr>
        <a:solidFill>
          <a:srgbClr val="FFFFFF"/>
        </a:solidFill>
        <a:ln w="2901">
          <a:noFill/>
          <a:prstDash val="solid"/>
        </a:ln>
      </c:spPr>
      <c:txPr>
        <a:bodyPr/>
        <a:lstStyle/>
        <a:p>
          <a:pPr>
            <a:defRPr sz="1050" b="0" i="0" u="none" strike="noStrike" baseline="0">
              <a:solidFill>
                <a:srgbClr val="000000"/>
              </a:solidFill>
              <a:latin typeface="Times New Roman" pitchFamily="18" charset="0"/>
              <a:ea typeface="Arial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gradFill>
        <a:gsLst>
          <a:gs pos="0">
            <a:srgbClr val="4F81BD">
              <a:tint val="66000"/>
              <a:satMod val="160000"/>
            </a:srgbClr>
          </a:gs>
          <a:gs pos="50000">
            <a:srgbClr val="4F81BD">
              <a:tint val="44500"/>
              <a:satMod val="160000"/>
            </a:srgbClr>
          </a:gs>
          <a:gs pos="100000">
            <a:srgbClr val="4F81BD">
              <a:tint val="23500"/>
              <a:satMod val="160000"/>
            </a:srgbClr>
          </a:gs>
        </a:gsLst>
        <a:lin ang="5400000" scaled="0"/>
      </a:gradFill>
    </a:ln>
  </c:spPr>
  <c:txPr>
    <a:bodyPr/>
    <a:lstStyle/>
    <a:p>
      <a:pPr>
        <a:defRPr sz="936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(прогноз)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/>
          </a:p>
        </c:rich>
      </c:tx>
      <c:layout/>
      <c:overlay val="0"/>
    </c:title>
    <c:autoTitleDeleted val="0"/>
    <c:view3D>
      <c:rotX val="25"/>
      <c:hPercent val="50"/>
      <c:rotY val="2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9167285693061954E-2"/>
          <c:y val="0.11717749349696407"/>
          <c:w val="0.88133420834207299"/>
          <c:h val="0.57541959006096999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2017</c:v>
                </c:pt>
              </c:strCache>
            </c:strRef>
          </c:tx>
          <c:spPr>
            <a:ln w="23205">
              <a:solidFill>
                <a:srgbClr val="000000"/>
              </a:solidFill>
              <a:prstDash val="solid"/>
            </a:ln>
          </c:spPr>
          <c:explosion val="11"/>
          <c:dPt>
            <c:idx val="0"/>
            <c:bubble3D val="0"/>
            <c:spPr>
              <a:solidFill>
                <a:srgbClr val="CC66FF"/>
              </a:solidFill>
              <a:ln w="23205">
                <a:solidFill>
                  <a:srgbClr val="CC66FF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0000"/>
              </a:solidFill>
              <a:ln w="23205">
                <a:solidFill>
                  <a:srgbClr val="FF0000"/>
                </a:solidFill>
                <a:prstDash val="solid"/>
              </a:ln>
            </c:spPr>
          </c:dPt>
          <c:dPt>
            <c:idx val="2"/>
            <c:bubble3D val="0"/>
            <c:explosion val="20"/>
            <c:spPr>
              <a:solidFill>
                <a:srgbClr val="1F497D">
                  <a:lumMod val="75000"/>
                </a:srgbClr>
              </a:solidFill>
              <a:ln w="23205">
                <a:solidFill>
                  <a:srgbClr val="1F497D">
                    <a:lumMod val="75000"/>
                  </a:srgbClr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0000"/>
              </a:solidFill>
              <a:ln w="23205">
                <a:solidFill>
                  <a:srgbClr val="FF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FFFF00"/>
              </a:solidFill>
              <a:ln w="23205">
                <a:solidFill>
                  <a:srgbClr val="FFFF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0.15142012395495644"/>
                  <c:y val="3.3544592542912653E-3"/>
                </c:manualLayout>
              </c:layout>
              <c:numFmt formatCode="0.0%" sourceLinked="0"/>
              <c:spPr>
                <a:noFill/>
                <a:ln w="11603">
                  <a:noFill/>
                  <a:prstDash val="solid"/>
                </a:ln>
              </c:spPr>
              <c:txPr>
                <a:bodyPr/>
                <a:lstStyle/>
                <a:p>
                  <a:pPr>
                    <a:defRPr sz="1100" b="1" i="0" u="none" strike="noStrike" baseline="0">
                      <a:solidFill>
                        <a:sysClr val="windowText" lastClr="000000"/>
                      </a:solidFill>
                      <a:latin typeface="Times New Roman" pitchFamily="18" charset="0"/>
                      <a:ea typeface="Arial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7544813951690394"/>
                  <c:y val="5.3462814892764915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12247734080413578"/>
                  <c:y val="1.206549806842704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0.12425917085402181"/>
                  <c:y val="-5.7606245275572156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2.0472551781641382E-2"/>
                  <c:y val="0.1817523974642699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Mode val="edge"/>
                  <c:yMode val="edge"/>
                  <c:x val="1.5105740181268883E-2"/>
                  <c:y val="0.42436149312377242"/>
                </c:manualLayout>
              </c:layout>
              <c:tx>
                <c:rich>
                  <a:bodyPr/>
                  <a:lstStyle/>
                  <a:p>
                    <a:r>
                      <a:rPr sz="1100" b="1">
                        <a:latin typeface="Times New Roman" pitchFamily="18" charset="0"/>
                        <a:cs typeface="Times New Roman" pitchFamily="18" charset="0"/>
                      </a:rPr>
                      <a:t>с</a:t>
                    </a:r>
                    <a:r>
                      <a:rPr sz="1100" b="1"/>
                      <a:t>убвенции из  окружного бюджета
0,001%</a:t>
                    </a:r>
                    <a:endParaRPr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Mode val="edge"/>
                  <c:yMode val="edge"/>
                  <c:x val="0.15558912386706972"/>
                  <c:y val="9.037328094302551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Mode val="edge"/>
                  <c:yMode val="edge"/>
                  <c:x val="0.27945619335347466"/>
                  <c:y val="8.84086444007858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spPr>
              <a:solidFill>
                <a:srgbClr val="FFFFFF"/>
              </a:solidFill>
              <a:ln w="11603">
                <a:solidFill>
                  <a:srgbClr val="FFFFFF"/>
                </a:solidFill>
                <a:prstDash val="solid"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Times New Roman" pitchFamily="18" charset="0"/>
                    <a:ea typeface="Arial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Sheet1!$B$1:$D$1</c:f>
              <c:strCache>
                <c:ptCount val="3"/>
                <c:pt idx="0">
                  <c:v>Дотации</c:v>
                </c:pt>
                <c:pt idx="1">
                  <c:v>Субвенции</c:v>
                </c:pt>
                <c:pt idx="2">
                  <c:v>Иные межбюджетные трансферты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 formatCode="#,##0">
                  <c:v>36198</c:v>
                </c:pt>
                <c:pt idx="1">
                  <c:v>202</c:v>
                </c:pt>
                <c:pt idx="2">
                  <c:v>2354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 w="23205">
          <a:noFill/>
        </a:ln>
      </c:spPr>
    </c:plotArea>
    <c:legend>
      <c:legendPos val="b"/>
      <c:legendEntry>
        <c:idx val="0"/>
        <c:txPr>
          <a:bodyPr/>
          <a:lstStyle/>
          <a:p>
            <a:pPr>
              <a:defRPr sz="1050" b="1" i="0" u="none" strike="noStrike" baseline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050" b="1" i="0" u="none" strike="noStrike" baseline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4.3072667675187318E-2"/>
          <c:y val="0.77788347716306416"/>
          <c:w val="0.89918267444202016"/>
          <c:h val="0.21968643878046049"/>
        </c:manualLayout>
      </c:layout>
      <c:overlay val="0"/>
      <c:spPr>
        <a:solidFill>
          <a:srgbClr val="FFFFFF"/>
        </a:solidFill>
        <a:ln w="2901">
          <a:noFill/>
          <a:prstDash val="solid"/>
        </a:ln>
      </c:spPr>
      <c:txPr>
        <a:bodyPr/>
        <a:lstStyle/>
        <a:p>
          <a:pPr>
            <a:defRPr sz="1050" b="1" i="0" u="none" strike="noStrike" baseline="0">
              <a:solidFill>
                <a:srgbClr val="000000"/>
              </a:solidFill>
              <a:latin typeface="Times New Roman" pitchFamily="18" charset="0"/>
              <a:ea typeface="Arial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gradFill>
        <a:gsLst>
          <a:gs pos="0">
            <a:srgbClr val="4F81BD">
              <a:tint val="66000"/>
              <a:satMod val="160000"/>
            </a:srgbClr>
          </a:gs>
          <a:gs pos="50000">
            <a:srgbClr val="4F81BD">
              <a:tint val="44500"/>
              <a:satMod val="160000"/>
            </a:srgbClr>
          </a:gs>
          <a:gs pos="100000">
            <a:srgbClr val="4F81BD">
              <a:tint val="23500"/>
              <a:satMod val="160000"/>
            </a:srgbClr>
          </a:gs>
        </a:gsLst>
        <a:lin ang="5400000" scaled="0"/>
      </a:gradFill>
    </a:ln>
  </c:spPr>
  <c:txPr>
    <a:bodyPr/>
    <a:lstStyle/>
    <a:p>
      <a:pPr>
        <a:defRPr sz="936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58143155834614"/>
          <c:y val="3.7397518337660501E-2"/>
          <c:w val="0.79808087548378825"/>
          <c:h val="0.80108519313115001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780992"/>
        <c:axId val="27782528"/>
      </c:barChart>
      <c:catAx>
        <c:axId val="27780992"/>
        <c:scaling>
          <c:orientation val="minMax"/>
        </c:scaling>
        <c:delete val="0"/>
        <c:axPos val="b"/>
        <c:majorTickMark val="out"/>
        <c:minorTickMark val="none"/>
        <c:tickLblPos val="nextTo"/>
        <c:crossAx val="27782528"/>
        <c:crosses val="autoZero"/>
        <c:auto val="1"/>
        <c:lblAlgn val="ctr"/>
        <c:lblOffset val="100"/>
        <c:noMultiLvlLbl val="0"/>
      </c:catAx>
      <c:valAx>
        <c:axId val="277825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77809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066951376841234"/>
          <c:y val="1.2554556197672441E-2"/>
          <c:w val="0.31933048623159432"/>
          <c:h val="0.11875274438671747"/>
        </c:manualLayout>
      </c:layout>
      <c:overlay val="0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dk1">
            <a:tint val="50000"/>
            <a:satMod val="300000"/>
          </a:schemeClr>
        </a:gs>
        <a:gs pos="35000">
          <a:schemeClr val="dk1">
            <a:tint val="37000"/>
            <a:satMod val="300000"/>
          </a:schemeClr>
        </a:gs>
        <a:gs pos="100000">
          <a:schemeClr val="dk1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dk1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58143155834614"/>
          <c:y val="3.7397518337660501E-2"/>
          <c:w val="0.79808087548378825"/>
          <c:h val="0.80108519313115001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784704"/>
        <c:axId val="27577344"/>
      </c:barChart>
      <c:catAx>
        <c:axId val="27784704"/>
        <c:scaling>
          <c:orientation val="minMax"/>
        </c:scaling>
        <c:delete val="0"/>
        <c:axPos val="b"/>
        <c:majorTickMark val="out"/>
        <c:minorTickMark val="none"/>
        <c:tickLblPos val="nextTo"/>
        <c:crossAx val="27577344"/>
        <c:crosses val="autoZero"/>
        <c:auto val="1"/>
        <c:lblAlgn val="ctr"/>
        <c:lblOffset val="100"/>
        <c:noMultiLvlLbl val="0"/>
      </c:catAx>
      <c:valAx>
        <c:axId val="27577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77847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066951376841234"/>
          <c:y val="1.2554556197672441E-2"/>
          <c:w val="0.31933048623159432"/>
          <c:h val="0.11875274438671747"/>
        </c:manualLayout>
      </c:layout>
      <c:overlay val="0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dk1">
            <a:tint val="50000"/>
            <a:satMod val="300000"/>
          </a:schemeClr>
        </a:gs>
        <a:gs pos="35000">
          <a:schemeClr val="dk1">
            <a:tint val="37000"/>
            <a:satMod val="300000"/>
          </a:schemeClr>
        </a:gs>
        <a:gs pos="100000">
          <a:schemeClr val="dk1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dk1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2917979002624667E-2"/>
          <c:y val="4.7688236683341566E-2"/>
          <c:w val="0.72431463254593176"/>
          <c:h val="0.873007421402552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план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Лист1!$B$1:$E$1</c:f>
              <c:strCache>
                <c:ptCount val="4"/>
                <c:pt idx="0">
                  <c:v>2016 (оценка)</c:v>
                </c:pt>
                <c:pt idx="1">
                  <c:v>2017 (прогноз)</c:v>
                </c:pt>
                <c:pt idx="2">
                  <c:v>2018( прогноз)</c:v>
                </c:pt>
                <c:pt idx="3">
                  <c:v>2019 (прогноз)</c:v>
                </c:pt>
              </c:strCache>
            </c:strRef>
          </c:cat>
          <c:val>
            <c:numRef>
              <c:f>Лист1!$B$2:$E$2</c:f>
              <c:numCache>
                <c:formatCode>General</c:formatCode>
                <c:ptCount val="4"/>
                <c:pt idx="0">
                  <c:v>5102</c:v>
                </c:pt>
                <c:pt idx="1">
                  <c:v>4825</c:v>
                </c:pt>
                <c:pt idx="2">
                  <c:v>4970</c:v>
                </c:pt>
                <c:pt idx="3">
                  <c:v>5119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исполнение 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0"/>
                  <c:y val="-5.45333533718358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-6.58944686576349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-4.9988907257516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Лист1!$B$1:$E$1</c:f>
              <c:strCache>
                <c:ptCount val="4"/>
                <c:pt idx="0">
                  <c:v>2016 (оценка)</c:v>
                </c:pt>
                <c:pt idx="1">
                  <c:v>2017 (прогноз)</c:v>
                </c:pt>
                <c:pt idx="2">
                  <c:v>2018( прогноз)</c:v>
                </c:pt>
                <c:pt idx="3">
                  <c:v>2019 (прогноз)</c:v>
                </c:pt>
              </c:strCache>
            </c:strRef>
          </c:cat>
          <c:val>
            <c:numRef>
              <c:f>Лист1!$B$3:$E$3</c:f>
              <c:numCache>
                <c:formatCode>General</c:formatCode>
                <c:ptCount val="4"/>
                <c:pt idx="0">
                  <c:v>5307</c:v>
                </c:pt>
                <c:pt idx="1">
                  <c:v>4825</c:v>
                </c:pt>
                <c:pt idx="2">
                  <c:v>4970</c:v>
                </c:pt>
                <c:pt idx="3">
                  <c:v>5119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654016"/>
        <c:axId val="27655552"/>
      </c:barChart>
      <c:catAx>
        <c:axId val="27654016"/>
        <c:scaling>
          <c:orientation val="minMax"/>
        </c:scaling>
        <c:delete val="0"/>
        <c:axPos val="b"/>
        <c:majorTickMark val="out"/>
        <c:minorTickMark val="none"/>
        <c:tickLblPos val="nextTo"/>
        <c:crossAx val="27655552"/>
        <c:crosses val="autoZero"/>
        <c:auto val="1"/>
        <c:lblAlgn val="ctr"/>
        <c:lblOffset val="100"/>
        <c:noMultiLvlLbl val="0"/>
      </c:catAx>
      <c:valAx>
        <c:axId val="276555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76540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060441074409808"/>
          <c:y val="0.37015113299091701"/>
          <c:w val="0.27536059976925198"/>
          <c:h val="0.39069132467088502"/>
        </c:manualLayout>
      </c:layout>
      <c:overlay val="0"/>
    </c:legend>
    <c:plotVisOnly val="1"/>
    <c:dispBlanksAs val="gap"/>
    <c:showDLblsOverMax val="0"/>
  </c:chart>
  <c:spPr>
    <a:solidFill>
      <a:schemeClr val="bg1">
        <a:lumMod val="75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6091426071741033E-2"/>
          <c:y val="1.33502995471523E-2"/>
          <c:w val="0.93593011811023619"/>
          <c:h val="0.942783298534450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план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aseline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Лист1!$B$1:$E$1</c:f>
              <c:strCache>
                <c:ptCount val="4"/>
                <c:pt idx="0">
                  <c:v>2016(оценка)</c:v>
                </c:pt>
                <c:pt idx="1">
                  <c:v>2017 (прогноз)</c:v>
                </c:pt>
                <c:pt idx="2">
                  <c:v>2018 (прогноз)</c:v>
                </c:pt>
                <c:pt idx="3">
                  <c:v>2019 (прогноз)</c:v>
                </c:pt>
              </c:strCache>
            </c:strRef>
          </c:cat>
          <c:val>
            <c:numRef>
              <c:f>Лист1!$B$2:$E$2</c:f>
              <c:numCache>
                <c:formatCode>General</c:formatCode>
                <c:ptCount val="4"/>
                <c:pt idx="0">
                  <c:v>146</c:v>
                </c:pt>
                <c:pt idx="1">
                  <c:v>326</c:v>
                </c:pt>
                <c:pt idx="2">
                  <c:v>342</c:v>
                </c:pt>
                <c:pt idx="3">
                  <c:v>359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исполнено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Лист1!$B$1:$E$1</c:f>
              <c:strCache>
                <c:ptCount val="4"/>
                <c:pt idx="0">
                  <c:v>2016(оценка)</c:v>
                </c:pt>
                <c:pt idx="1">
                  <c:v>2017 (прогноз)</c:v>
                </c:pt>
                <c:pt idx="2">
                  <c:v>2018 (прогноз)</c:v>
                </c:pt>
                <c:pt idx="3">
                  <c:v>2019 (прогноз)</c:v>
                </c:pt>
              </c:strCache>
            </c:strRef>
          </c:cat>
          <c:val>
            <c:numRef>
              <c:f>Лист1!$B$3:$E$3</c:f>
              <c:numCache>
                <c:formatCode>General</c:formatCode>
                <c:ptCount val="4"/>
                <c:pt idx="0">
                  <c:v>125</c:v>
                </c:pt>
                <c:pt idx="1">
                  <c:v>326</c:v>
                </c:pt>
                <c:pt idx="2">
                  <c:v>342</c:v>
                </c:pt>
                <c:pt idx="3">
                  <c:v>359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809280"/>
        <c:axId val="27810816"/>
      </c:barChart>
      <c:catAx>
        <c:axId val="27809280"/>
        <c:scaling>
          <c:orientation val="minMax"/>
        </c:scaling>
        <c:delete val="0"/>
        <c:axPos val="b"/>
        <c:majorTickMark val="out"/>
        <c:minorTickMark val="none"/>
        <c:tickLblPos val="nextTo"/>
        <c:crossAx val="27810816"/>
        <c:crosses val="autoZero"/>
        <c:auto val="1"/>
        <c:lblAlgn val="ctr"/>
        <c:lblOffset val="100"/>
        <c:noMultiLvlLbl val="0"/>
      </c:catAx>
      <c:valAx>
        <c:axId val="278108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7809280"/>
        <c:crosses val="autoZero"/>
        <c:crossBetween val="between"/>
      </c:valAx>
      <c:spPr>
        <a:solidFill>
          <a:schemeClr val="bg1">
            <a:lumMod val="75000"/>
          </a:schemeClr>
        </a:solidFill>
      </c:spPr>
    </c:plotArea>
    <c:legend>
      <c:legendPos val="r"/>
      <c:layout>
        <c:manualLayout>
          <c:xMode val="edge"/>
          <c:yMode val="edge"/>
          <c:x val="9.1465988626421635E-2"/>
          <c:y val="0.16291733897327304"/>
          <c:w val="0.16270067804024493"/>
          <c:h val="0.18412705849846941"/>
        </c:manualLayout>
      </c:layout>
      <c:overlay val="0"/>
      <c:txPr>
        <a:bodyPr/>
        <a:lstStyle/>
        <a:p>
          <a:pPr>
            <a:defRPr sz="1400" baseline="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3">
            <a:tint val="45000"/>
            <a:satMod val="200000"/>
          </a:schemeClr>
        </a:gs>
        <a:gs pos="30000">
          <a:schemeClr val="accent3">
            <a:tint val="61000"/>
            <a:satMod val="200000"/>
          </a:schemeClr>
        </a:gs>
        <a:gs pos="45000">
          <a:schemeClr val="accent3">
            <a:tint val="66000"/>
            <a:satMod val="200000"/>
          </a:schemeClr>
        </a:gs>
        <a:gs pos="55000">
          <a:schemeClr val="accent3">
            <a:tint val="66000"/>
            <a:satMod val="200000"/>
          </a:schemeClr>
        </a:gs>
        <a:gs pos="73000">
          <a:schemeClr val="accent3">
            <a:tint val="61000"/>
            <a:satMod val="200000"/>
          </a:schemeClr>
        </a:gs>
        <a:gs pos="100000">
          <a:schemeClr val="accent3">
            <a:tint val="45000"/>
            <a:satMod val="200000"/>
          </a:schemeClr>
        </a:gs>
      </a:gsLst>
      <a:lin ang="950000" scaled="1"/>
    </a:gradFill>
    <a:ln w="9525" cap="flat" cmpd="sng" algn="ctr">
      <a:solidFill>
        <a:schemeClr val="accent3"/>
      </a:solidFill>
      <a:prstDash val="solid"/>
    </a:ln>
    <a:effectLst>
      <a:outerShdw blurRad="38100" dist="254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324199656614282"/>
          <c:y val="7.9020925384559321E-2"/>
          <c:w val="0.629947122980829"/>
          <c:h val="0.808927426868423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714127607555959E-2"/>
                  <c:y val="-2.73502285601531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6082527581759482E-2"/>
                  <c:y val="7.26933595665415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1735439651466236E-3"/>
                  <c:y val="-3.39235677977193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2016 (оценка)</c:v>
                </c:pt>
                <c:pt idx="1">
                  <c:v>2017 (прогноз)</c:v>
                </c:pt>
                <c:pt idx="2">
                  <c:v>2018 прогноз)</c:v>
                </c:pt>
                <c:pt idx="3">
                  <c:v>2019 (прогноз)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1780</c:v>
                </c:pt>
                <c:pt idx="1">
                  <c:v>1488</c:v>
                </c:pt>
                <c:pt idx="2">
                  <c:v>1488</c:v>
                </c:pt>
                <c:pt idx="3">
                  <c:v>1430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исполнено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821855652035806E-2"/>
                  <c:y val="-1.62302711939302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3.3923567797719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6950076262298494E-2"/>
                  <c:y val="-3.39235677977193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-5.09483616290638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2016 (оценка)</c:v>
                </c:pt>
                <c:pt idx="1">
                  <c:v>2017 (прогноз)</c:v>
                </c:pt>
                <c:pt idx="2">
                  <c:v>2018 прогноз)</c:v>
                </c:pt>
                <c:pt idx="3">
                  <c:v>2019 (прогноз)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1889</c:v>
                </c:pt>
                <c:pt idx="1">
                  <c:v>1488</c:v>
                </c:pt>
                <c:pt idx="2">
                  <c:v>1488</c:v>
                </c:pt>
                <c:pt idx="3">
                  <c:v>1430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4396032"/>
        <c:axId val="54397568"/>
      </c:barChart>
      <c:catAx>
        <c:axId val="54396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4397568"/>
        <c:crosses val="autoZero"/>
        <c:auto val="1"/>
        <c:lblAlgn val="ctr"/>
        <c:lblOffset val="100"/>
        <c:noMultiLvlLbl val="0"/>
      </c:catAx>
      <c:valAx>
        <c:axId val="54397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43960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accent1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345034995625554E-2"/>
          <c:y val="4.2055359268292715E-2"/>
          <c:w val="0.66649179790026269"/>
          <c:h val="0.737922541522881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2016 (оценка)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0061728395061731E-2"/>
                  <c:y val="-3.18953115613185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7.4537073490813649E-2"/>
                  <c:y val="6.51435035019166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Иные м/б трансферты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Дотации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374</c:v>
                </c:pt>
                <c:pt idx="1">
                  <c:v>0</c:v>
                </c:pt>
                <c:pt idx="2">
                  <c:v>189</c:v>
                </c:pt>
                <c:pt idx="3">
                  <c:v>34714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 (прогноз)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9320866141732283E-3"/>
                  <c:y val="-4.60683018276576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351706036745408E-2"/>
                  <c:y val="-6.23724026496981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0864197530864204E-3"/>
                  <c:y val="-6.17327185396787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1728346456692913E-2"/>
                  <c:y val="2.62751917846122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Иные м/б трансферты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Дотации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2354</c:v>
                </c:pt>
                <c:pt idx="1">
                  <c:v>0</c:v>
                </c:pt>
                <c:pt idx="2">
                  <c:v>202</c:v>
                </c:pt>
                <c:pt idx="3">
                  <c:v>36198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2018 (прогноз)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7314851268591425E-2"/>
                  <c:y val="-0.11131942795664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027777777777778E-2"/>
                  <c:y val="-3.69409213587647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777777777777779E-3"/>
                  <c:y val="-9.92782375776764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4692694663167106E-3"/>
                  <c:y val="-4.79567880608693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Иные м/б трансферты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Дотации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1592</c:v>
                </c:pt>
                <c:pt idx="1">
                  <c:v>0</c:v>
                </c:pt>
                <c:pt idx="2">
                  <c:v>202</c:v>
                </c:pt>
                <c:pt idx="3">
                  <c:v>36179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2019 (прогноз)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7777777777777776E-2"/>
                  <c:y val="-0.1777774909457011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2222222222222223E-2"/>
                  <c:y val="-8.77344382589713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777777777777779E-3"/>
                  <c:y val="-0.150071754477883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2499890638670168E-2"/>
                  <c:y val="-6.92657046318815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Иные м/б трансферты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Дотации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1592</c:v>
                </c:pt>
                <c:pt idx="1">
                  <c:v>0</c:v>
                </c:pt>
                <c:pt idx="2">
                  <c:v>202</c:v>
                </c:pt>
                <c:pt idx="3">
                  <c:v>36345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4439296"/>
        <c:axId val="54457472"/>
      </c:barChart>
      <c:catAx>
        <c:axId val="54439296"/>
        <c:scaling>
          <c:orientation val="minMax"/>
        </c:scaling>
        <c:delete val="0"/>
        <c:axPos val="b"/>
        <c:majorTickMark val="out"/>
        <c:minorTickMark val="none"/>
        <c:tickLblPos val="nextTo"/>
        <c:crossAx val="54457472"/>
        <c:crosses val="autoZero"/>
        <c:auto val="1"/>
        <c:lblAlgn val="ctr"/>
        <c:lblOffset val="100"/>
        <c:noMultiLvlLbl val="0"/>
      </c:catAx>
      <c:valAx>
        <c:axId val="544574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44392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397572178477692"/>
          <c:y val="0.1591458690181726"/>
          <c:w val="0.19240627734033247"/>
          <c:h val="0.25632437459800583"/>
        </c:manualLayout>
      </c:layout>
      <c:overlay val="0"/>
      <c:spPr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c:spPr>
      <c:txPr>
        <a:bodyPr/>
        <a:lstStyle/>
        <a:p>
          <a:pPr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>
        <a:lumMod val="75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40"/>
      <c:rAngAx val="0"/>
      <c:perspective val="6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3114610673665794E-2"/>
          <c:y val="3.9013638373738162E-2"/>
          <c:w val="0.55215935390932291"/>
          <c:h val="0.8413949412718978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4"/>
          <c:dLbls>
            <c:dLbl>
              <c:idx val="1"/>
              <c:layout>
                <c:manualLayout>
                  <c:x val="-0.12408845329043738"/>
                  <c:y val="-7.19136069466171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1975536798432294"/>
                  <c:y val="-2.79680310692575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4724773986585009E-2"/>
                  <c:y val="-3.3890404740992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1539625255176522E-2"/>
                  <c:y val="-2.84638690629456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5893892275274737E-2"/>
                  <c:y val="4.33461329826915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1384355986589741E-2"/>
                  <c:y val="-0.24588964347904851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7</a:t>
                    </a:r>
                    <a:r>
                      <a:rPr lang="ru-RU" dirty="0" smtClean="0"/>
                      <a:t>9</a:t>
                    </a:r>
                  </a:p>
                  <a:p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Лист1!$A$2:$A$8</c:f>
              <c:strCache>
                <c:ptCount val="2"/>
                <c:pt idx="0">
                  <c:v>Иные межбюджетные трансферты на исполнение полномочия контрольно-счетного органа поселения по осуществлению внешнего муниципального финансового контроля</c:v>
                </c:pt>
                <c:pt idx="1">
                  <c:v>Иные межбюджетные трансферты на исполнение полномочия по распоряжению муниципальным имуществом, находящимся в муниципальной собственности муниципального образования п.Правохеттинский, в части осуществления полномочий по приватизации жилых помещений</c:v>
                </c:pt>
              </c:strCache>
            </c:strRef>
          </c:cat>
          <c:val>
            <c:numRef>
              <c:f>Лист1!$B$2:$B$8</c:f>
              <c:numCache>
                <c:formatCode>0%</c:formatCode>
                <c:ptCount val="7"/>
                <c:pt idx="0">
                  <c:v>0.31</c:v>
                </c:pt>
                <c:pt idx="1">
                  <c:v>0.69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solidFill>
          <a:schemeClr val="bg1">
            <a:lumMod val="75000"/>
          </a:schemeClr>
        </a:solidFill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ayout>
        <c:manualLayout>
          <c:xMode val="edge"/>
          <c:yMode val="edge"/>
          <c:x val="0.58557729696700356"/>
          <c:y val="9.8088805073180468E-4"/>
          <c:w val="0.40553013266725146"/>
          <c:h val="0.68690320143385042"/>
        </c:manualLayout>
      </c:layout>
      <c:overlay val="0"/>
      <c:spPr>
        <a:solidFill>
          <a:schemeClr val="bg1">
            <a:lumMod val="75000"/>
          </a:schemeClr>
        </a:solidFill>
      </c:spPr>
      <c:txPr>
        <a:bodyPr/>
        <a:lstStyle/>
        <a:p>
          <a:pPr>
            <a:defRPr sz="12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>
        <a:lumMod val="75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8647200349956254E-2"/>
          <c:y val="2.2980280972022357E-2"/>
          <c:w val="0.90299639107611562"/>
          <c:h val="0.76409248961580023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2016 (оценка)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361111111111111E-2"/>
                  <c:y val="-2.09149689585630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Расходы </c:v>
                </c:pt>
                <c:pt idx="1">
                  <c:v>налоговые и неналоговые доходы</c:v>
                </c:pt>
                <c:pt idx="2">
                  <c:v>дотации</c:v>
                </c:pt>
                <c:pt idx="3">
                  <c:v>субсидии</c:v>
                </c:pt>
                <c:pt idx="4">
                  <c:v>субвенции</c:v>
                </c:pt>
                <c:pt idx="5">
                  <c:v>иные  трансферты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44051</c:v>
                </c:pt>
                <c:pt idx="1">
                  <c:v>7480</c:v>
                </c:pt>
                <c:pt idx="2">
                  <c:v>34714</c:v>
                </c:pt>
                <c:pt idx="3">
                  <c:v>0</c:v>
                </c:pt>
                <c:pt idx="4">
                  <c:v>189</c:v>
                </c:pt>
                <c:pt idx="5">
                  <c:v>374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 (прогноз)</c:v>
                </c:pt>
              </c:strCache>
            </c:strRef>
          </c:tx>
          <c:spPr>
            <a:blipFill>
              <a:blip xmlns:r="http://schemas.openxmlformats.org/officeDocument/2006/relationships" r:embed="rId1"/>
              <a:tile tx="0" ty="0" sx="100000" sy="100000" flip="none" algn="tl"/>
            </a:blipFill>
          </c:spPr>
          <c:invertIfNegative val="0"/>
          <c:dLbls>
            <c:dLbl>
              <c:idx val="0"/>
              <c:layout>
                <c:manualLayout>
                  <c:x val="9.7222222222222224E-3"/>
                  <c:y val="4.18299379171260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Расходы </c:v>
                </c:pt>
                <c:pt idx="1">
                  <c:v>налоговые и неналоговые доходы</c:v>
                </c:pt>
                <c:pt idx="2">
                  <c:v>дотации</c:v>
                </c:pt>
                <c:pt idx="3">
                  <c:v>субсидии</c:v>
                </c:pt>
                <c:pt idx="4">
                  <c:v>субвенции</c:v>
                </c:pt>
                <c:pt idx="5">
                  <c:v>иные  трансферты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45532</c:v>
                </c:pt>
                <c:pt idx="1">
                  <c:v>6778</c:v>
                </c:pt>
                <c:pt idx="2">
                  <c:v>36198</c:v>
                </c:pt>
                <c:pt idx="3">
                  <c:v>0</c:v>
                </c:pt>
                <c:pt idx="4">
                  <c:v>202</c:v>
                </c:pt>
                <c:pt idx="5">
                  <c:v>2354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2018 (прогноз)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6.9444444444444441E-3"/>
                  <c:y val="-2.7189459646131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9444444444444441E-3"/>
                  <c:y val="-2.3006465854419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Расходы </c:v>
                </c:pt>
                <c:pt idx="1">
                  <c:v>налоговые и неналоговые доходы</c:v>
                </c:pt>
                <c:pt idx="2">
                  <c:v>дотации</c:v>
                </c:pt>
                <c:pt idx="3">
                  <c:v>субсидии</c:v>
                </c:pt>
                <c:pt idx="4">
                  <c:v>субвенции</c:v>
                </c:pt>
                <c:pt idx="5">
                  <c:v>иные  трансферты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44978</c:v>
                </c:pt>
                <c:pt idx="1">
                  <c:v>7005</c:v>
                </c:pt>
                <c:pt idx="2">
                  <c:v>36179</c:v>
                </c:pt>
                <c:pt idx="3">
                  <c:v>0</c:v>
                </c:pt>
                <c:pt idx="4">
                  <c:v>202</c:v>
                </c:pt>
                <c:pt idx="5">
                  <c:v>1592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2019 (прогноз)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7222222222222276E-2"/>
                  <c:y val="-3.0997630844539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8611111111111112E-2"/>
                  <c:y val="-2.7189459646131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Расходы </c:v>
                </c:pt>
                <c:pt idx="1">
                  <c:v>налоговые и неналоговые доходы</c:v>
                </c:pt>
                <c:pt idx="2">
                  <c:v>дотации</c:v>
                </c:pt>
                <c:pt idx="3">
                  <c:v>субсидии</c:v>
                </c:pt>
                <c:pt idx="4">
                  <c:v>субвенции</c:v>
                </c:pt>
                <c:pt idx="5">
                  <c:v>иные  трансферты</c:v>
                </c:pt>
              </c:strCache>
            </c:str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45391</c:v>
                </c:pt>
                <c:pt idx="1">
                  <c:v>7252</c:v>
                </c:pt>
                <c:pt idx="2">
                  <c:v>36345</c:v>
                </c:pt>
                <c:pt idx="3">
                  <c:v>0</c:v>
                </c:pt>
                <c:pt idx="4">
                  <c:v>202</c:v>
                </c:pt>
                <c:pt idx="5">
                  <c:v>1592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4216064"/>
        <c:axId val="144217600"/>
        <c:axId val="27830016"/>
      </c:bar3DChart>
      <c:catAx>
        <c:axId val="1442160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ru-RU"/>
          </a:p>
        </c:txPr>
        <c:crossAx val="144217600"/>
        <c:crosses val="autoZero"/>
        <c:auto val="1"/>
        <c:lblAlgn val="ctr"/>
        <c:lblOffset val="100"/>
        <c:noMultiLvlLbl val="0"/>
      </c:catAx>
      <c:valAx>
        <c:axId val="144217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4216064"/>
        <c:crosses val="autoZero"/>
        <c:crossBetween val="between"/>
      </c:valAx>
      <c:serAx>
        <c:axId val="27830016"/>
        <c:scaling>
          <c:orientation val="minMax"/>
        </c:scaling>
        <c:delete val="1"/>
        <c:axPos val="b"/>
        <c:majorTickMark val="out"/>
        <c:minorTickMark val="none"/>
        <c:tickLblPos val="nextTo"/>
        <c:crossAx val="144217600"/>
        <c:crosses val="autoZero"/>
      </c:serAx>
      <c:spPr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c:spPr>
    </c:plotArea>
    <c:legend>
      <c:legendPos val="r"/>
      <c:layout>
        <c:manualLayout>
          <c:xMode val="edge"/>
          <c:yMode val="edge"/>
          <c:x val="0.78155883639545054"/>
          <c:y val="8.0121128960381136E-2"/>
          <c:w val="0.19240627734033247"/>
          <c:h val="0.23219963222591591"/>
        </c:manualLayout>
      </c:layout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spPr>
    <a:solidFill>
      <a:schemeClr val="accent2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уровень безработицы</c:v>
                </c:pt>
              </c:strCache>
            </c:strRef>
          </c:tx>
          <c:dLbls>
            <c:dLbl>
              <c:idx val="0"/>
              <c:layout>
                <c:manualLayout>
                  <c:x val="-6.8817219838505542E-2"/>
                  <c:y val="-4.6495641383575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8673841599377289E-2"/>
                  <c:y val="-9.0587679925641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8673841599377295E-3"/>
                  <c:y val="-8.12637855592592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867384159937752E-3"/>
                  <c:y val="-5.11783534865332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Лист1!$B$1:$F$1</c:f>
              <c:strCache>
                <c:ptCount val="5"/>
                <c:pt idx="0">
                  <c:v>2015           (отчет)</c:v>
                </c:pt>
                <c:pt idx="1">
                  <c:v>2016     (оценка)</c:v>
                </c:pt>
                <c:pt idx="2">
                  <c:v>2017 (прогноз)</c:v>
                </c:pt>
                <c:pt idx="3">
                  <c:v>2018 (прогноз)</c:v>
                </c:pt>
                <c:pt idx="4">
                  <c:v>2019 (прогноз)</c:v>
                </c:pt>
              </c:strCache>
            </c:strRef>
          </c:cat>
          <c:val>
            <c:numRef>
              <c:f>Лист1!$B$2:$F$2</c:f>
              <c:numCache>
                <c:formatCode>General</c:formatCode>
                <c:ptCount val="5"/>
                <c:pt idx="0">
                  <c:v>116.6</c:v>
                </c:pt>
                <c:pt idx="1">
                  <c:v>107.4</c:v>
                </c:pt>
                <c:pt idx="2">
                  <c:v>105.5</c:v>
                </c:pt>
                <c:pt idx="3">
                  <c:v>104.7</c:v>
                </c:pt>
                <c:pt idx="4">
                  <c:v>104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9127168"/>
        <c:axId val="26673152"/>
      </c:lineChart>
      <c:catAx>
        <c:axId val="89127168"/>
        <c:scaling>
          <c:orientation val="minMax"/>
        </c:scaling>
        <c:delete val="0"/>
        <c:axPos val="b"/>
        <c:majorTickMark val="out"/>
        <c:minorTickMark val="none"/>
        <c:tickLblPos val="nextTo"/>
        <c:crossAx val="26673152"/>
        <c:crosses val="autoZero"/>
        <c:auto val="1"/>
        <c:lblAlgn val="ctr"/>
        <c:lblOffset val="100"/>
        <c:noMultiLvlLbl val="0"/>
      </c:catAx>
      <c:valAx>
        <c:axId val="26673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912716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gradFill rotWithShape="1">
      <a:gsLst>
        <a:gs pos="0">
          <a:schemeClr val="accent3">
            <a:tint val="50000"/>
            <a:satMod val="300000"/>
          </a:schemeClr>
        </a:gs>
        <a:gs pos="35000">
          <a:schemeClr val="accent3">
            <a:tint val="37000"/>
            <a:satMod val="300000"/>
          </a:schemeClr>
        </a:gs>
        <a:gs pos="100000">
          <a:schemeClr val="accent3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3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58143155834614"/>
          <c:y val="3.7397518337660501E-2"/>
          <c:w val="0.79808087548378825"/>
          <c:h val="0.80108519313115001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341568"/>
        <c:axId val="133343104"/>
      </c:barChart>
      <c:catAx>
        <c:axId val="133341568"/>
        <c:scaling>
          <c:orientation val="minMax"/>
        </c:scaling>
        <c:delete val="0"/>
        <c:axPos val="b"/>
        <c:majorTickMark val="out"/>
        <c:minorTickMark val="none"/>
        <c:tickLblPos val="nextTo"/>
        <c:crossAx val="133343104"/>
        <c:crosses val="autoZero"/>
        <c:auto val="1"/>
        <c:lblAlgn val="ctr"/>
        <c:lblOffset val="100"/>
        <c:noMultiLvlLbl val="0"/>
      </c:catAx>
      <c:valAx>
        <c:axId val="133343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33415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066951376841234"/>
          <c:y val="1.2554556197672441E-2"/>
          <c:w val="0.31933048623159432"/>
          <c:h val="0.11875274438671747"/>
        </c:manualLayout>
      </c:layout>
      <c:overlay val="0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dk1">
            <a:tint val="50000"/>
            <a:satMod val="300000"/>
          </a:schemeClr>
        </a:gs>
        <a:gs pos="35000">
          <a:schemeClr val="dk1">
            <a:tint val="37000"/>
            <a:satMod val="300000"/>
          </a:schemeClr>
        </a:gs>
        <a:gs pos="100000">
          <a:schemeClr val="dk1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dk1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58143155834614"/>
          <c:y val="3.7397518337660501E-2"/>
          <c:w val="0.79808087548378825"/>
          <c:h val="0.80108519313115001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423104"/>
        <c:axId val="133424640"/>
      </c:barChart>
      <c:catAx>
        <c:axId val="133423104"/>
        <c:scaling>
          <c:orientation val="minMax"/>
        </c:scaling>
        <c:delete val="0"/>
        <c:axPos val="b"/>
        <c:majorTickMark val="out"/>
        <c:minorTickMark val="none"/>
        <c:tickLblPos val="nextTo"/>
        <c:crossAx val="133424640"/>
        <c:crosses val="autoZero"/>
        <c:auto val="1"/>
        <c:lblAlgn val="ctr"/>
        <c:lblOffset val="100"/>
        <c:noMultiLvlLbl val="0"/>
      </c:catAx>
      <c:valAx>
        <c:axId val="1334246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34231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066951376841234"/>
          <c:y val="1.2554556197672441E-2"/>
          <c:w val="0.31933048623159432"/>
          <c:h val="0.11875274438671747"/>
        </c:manualLayout>
      </c:layout>
      <c:overlay val="0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dk1">
            <a:tint val="50000"/>
            <a:satMod val="300000"/>
          </a:schemeClr>
        </a:gs>
        <a:gs pos="35000">
          <a:schemeClr val="dk1">
            <a:tint val="37000"/>
            <a:satMod val="300000"/>
          </a:schemeClr>
        </a:gs>
        <a:gs pos="100000">
          <a:schemeClr val="dk1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dk1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27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9199852417326316"/>
          <c:y val="0.16130921134858142"/>
          <c:w val="0.51388888888888884"/>
          <c:h val="0.3953370329205867"/>
        </c:manualLayout>
      </c:layout>
      <c:pie3DChart>
        <c:varyColors val="1"/>
        <c:ser>
          <c:idx val="0"/>
          <c:order val="0"/>
          <c:explosion val="38"/>
          <c:dPt>
            <c:idx val="0"/>
            <c:bubble3D val="0"/>
            <c:spPr>
              <a:solidFill>
                <a:srgbClr val="6666FF"/>
              </a:solidFill>
            </c:spPr>
          </c:dPt>
          <c:dPt>
            <c:idx val="1"/>
            <c:bubble3D val="0"/>
            <c:spPr>
              <a:solidFill>
                <a:srgbClr val="FF00FF"/>
              </a:solidFill>
            </c:spPr>
          </c:dPt>
          <c:dPt>
            <c:idx val="2"/>
            <c:bubble3D val="0"/>
            <c:spPr>
              <a:solidFill>
                <a:srgbClr val="66FF33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00B0F0"/>
              </a:solidFill>
            </c:spPr>
          </c:dPt>
          <c:dPt>
            <c:idx val="5"/>
            <c:bubble3D val="0"/>
            <c:spPr>
              <a:solidFill>
                <a:srgbClr val="FFCC00"/>
              </a:solidFill>
            </c:spPr>
          </c:dPt>
          <c:dPt>
            <c:idx val="6"/>
            <c:bubble3D val="0"/>
            <c:spPr>
              <a:solidFill>
                <a:srgbClr val="00B050"/>
              </a:solidFill>
            </c:spPr>
          </c:dPt>
          <c:dPt>
            <c:idx val="7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0.19897633824516262"/>
                  <c:y val="0.1256322959630046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9.7242307646491236E-2"/>
                  <c:y val="-9.5881348164812731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9.9001011825754756E-2"/>
                  <c:y val="0.2104315085614298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7.7527328751077068E-2"/>
                  <c:y val="0.2503687039120109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0.21279346889505679"/>
                  <c:y val="0.165779277590301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0.21663859339821556"/>
                  <c:y val="0.1338802649668791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0.18399291616535829"/>
                  <c:y val="8.708791259749774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0.13747483531275687"/>
                  <c:y val="-0.1070599037311148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.0%" sourceLinked="0"/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Лист1!$A$1:$H$1</c:f>
              <c:strCache>
                <c:ptCount val="8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</c:strCache>
            </c:strRef>
          </c:cat>
          <c:val>
            <c:numRef>
              <c:f>Лист1!$A$2:$H$2</c:f>
              <c:numCache>
                <c:formatCode>General</c:formatCode>
                <c:ptCount val="8"/>
                <c:pt idx="0">
                  <c:v>27172</c:v>
                </c:pt>
                <c:pt idx="1">
                  <c:v>198</c:v>
                </c:pt>
                <c:pt idx="2">
                  <c:v>384</c:v>
                </c:pt>
                <c:pt idx="3">
                  <c:v>2606</c:v>
                </c:pt>
                <c:pt idx="4">
                  <c:v>2304</c:v>
                </c:pt>
                <c:pt idx="5">
                  <c:v>9020</c:v>
                </c:pt>
                <c:pt idx="6">
                  <c:v>3788</c:v>
                </c:pt>
                <c:pt idx="7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600"/>
      </a:pPr>
      <a:endParaRPr lang="ru-RU"/>
    </a:p>
  </c:txPr>
  <c:externalData r:id="rId2">
    <c:autoUpdate val="0"/>
  </c:externalData>
  <c:userShapes r:id="rId3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27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9199852417326316"/>
          <c:y val="0.16130921134858142"/>
          <c:w val="0.51388888888888884"/>
          <c:h val="0.395337032920586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9"/>
            <c:spPr>
              <a:solidFill>
                <a:srgbClr val="6666FF"/>
              </a:solidFill>
            </c:spPr>
          </c:dPt>
          <c:dPt>
            <c:idx val="1"/>
            <c:bubble3D val="0"/>
            <c:explosion val="85"/>
            <c:spPr>
              <a:solidFill>
                <a:srgbClr val="FF00FF"/>
              </a:solidFill>
            </c:spPr>
          </c:dPt>
          <c:dPt>
            <c:idx val="2"/>
            <c:bubble3D val="0"/>
            <c:explosion val="67"/>
            <c:spPr>
              <a:solidFill>
                <a:srgbClr val="66FF33"/>
              </a:solidFill>
            </c:spPr>
          </c:dPt>
          <c:dPt>
            <c:idx val="3"/>
            <c:bubble3D val="0"/>
            <c:explosion val="51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00B0F0"/>
              </a:solidFill>
            </c:spPr>
          </c:dPt>
          <c:dPt>
            <c:idx val="5"/>
            <c:bubble3D val="0"/>
            <c:spPr>
              <a:solidFill>
                <a:srgbClr val="FFCC00"/>
              </a:solidFill>
            </c:spPr>
          </c:dPt>
          <c:dPt>
            <c:idx val="6"/>
            <c:bubble3D val="0"/>
            <c:spPr>
              <a:solidFill>
                <a:srgbClr val="00B050"/>
              </a:solidFill>
            </c:spPr>
          </c:dPt>
          <c:dPt>
            <c:idx val="7"/>
            <c:bubble3D val="0"/>
            <c:explosion val="64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0.19897633824516262"/>
                  <c:y val="0.1256322959630046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9.7242307646491236E-2"/>
                  <c:y val="-9.5881348164812731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9.9001011825754756E-2"/>
                  <c:y val="0.2104315085614298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7.7527328751077068E-2"/>
                  <c:y val="0.2503687039120109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0.21279346889505679"/>
                  <c:y val="0.165779277590301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0.21663859339821556"/>
                  <c:y val="0.1338802649668791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0.18399291616535829"/>
                  <c:y val="8.708791259749774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0.13747483531275687"/>
                  <c:y val="-0.1070599037311148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1.09807922598384E-2"/>
                  <c:y val="-0.1465738681307172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600" b="0">
                    <a:latin typeface="+mn-lt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Лист1!$A$1:$I$1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Условно утвержденные расходы</c:v>
                </c:pt>
              </c:strCache>
            </c:strRef>
          </c:cat>
          <c:val>
            <c:numRef>
              <c:f>Лист1!$A$2:$I$2</c:f>
              <c:numCache>
                <c:formatCode>General</c:formatCode>
                <c:ptCount val="9"/>
                <c:pt idx="0">
                  <c:v>26742</c:v>
                </c:pt>
                <c:pt idx="1">
                  <c:v>198</c:v>
                </c:pt>
                <c:pt idx="2">
                  <c:v>384</c:v>
                </c:pt>
                <c:pt idx="3">
                  <c:v>1509</c:v>
                </c:pt>
                <c:pt idx="4">
                  <c:v>1725</c:v>
                </c:pt>
                <c:pt idx="5">
                  <c:v>10028</c:v>
                </c:pt>
                <c:pt idx="6">
                  <c:v>3218</c:v>
                </c:pt>
                <c:pt idx="7">
                  <c:v>50</c:v>
                </c:pt>
                <c:pt idx="8">
                  <c:v>1124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spPr>
    <a:solidFill>
      <a:sysClr val="window" lastClr="FFFFFF">
        <a:lumMod val="75000"/>
      </a:sysClr>
    </a:solidFill>
    <a:ln>
      <a:noFill/>
    </a:ln>
  </c:spPr>
  <c:externalData r:id="rId2">
    <c:autoUpdate val="0"/>
  </c:externalData>
  <c:userShapes r:id="rId3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080479002624773"/>
          <c:y val="0.24294317343495453"/>
          <c:w val="0.40561264216972881"/>
          <c:h val="0.67426339401770896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spPr>
    <a:blipFill>
      <a:blip xmlns:r="http://schemas.openxmlformats.org/officeDocument/2006/relationships" r:embed="rId1"/>
      <a:tile tx="0" ty="0" sx="100000" sy="100000" flip="none" algn="tl"/>
    </a:blipFill>
  </c:spPr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27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9199852417326316"/>
          <c:y val="0.16130921134858142"/>
          <c:w val="0.51388888888888884"/>
          <c:h val="0.395337032920586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9"/>
            <c:spPr>
              <a:solidFill>
                <a:srgbClr val="6666FF"/>
              </a:solidFill>
            </c:spPr>
          </c:dPt>
          <c:dPt>
            <c:idx val="1"/>
            <c:bubble3D val="0"/>
            <c:explosion val="85"/>
            <c:spPr>
              <a:solidFill>
                <a:srgbClr val="FF00FF"/>
              </a:solidFill>
            </c:spPr>
          </c:dPt>
          <c:dPt>
            <c:idx val="2"/>
            <c:bubble3D val="0"/>
            <c:explosion val="67"/>
            <c:spPr>
              <a:solidFill>
                <a:srgbClr val="66FF33"/>
              </a:solidFill>
            </c:spPr>
          </c:dPt>
          <c:dPt>
            <c:idx val="3"/>
            <c:bubble3D val="0"/>
            <c:explosion val="51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00B0F0"/>
              </a:solidFill>
            </c:spPr>
          </c:dPt>
          <c:dPt>
            <c:idx val="5"/>
            <c:bubble3D val="0"/>
            <c:spPr>
              <a:solidFill>
                <a:srgbClr val="FFCC00"/>
              </a:solidFill>
            </c:spPr>
          </c:dPt>
          <c:dPt>
            <c:idx val="6"/>
            <c:bubble3D val="0"/>
            <c:spPr>
              <a:solidFill>
                <a:srgbClr val="00B050"/>
              </a:solidFill>
            </c:spPr>
          </c:dPt>
          <c:dPt>
            <c:idx val="7"/>
            <c:bubble3D val="0"/>
            <c:explosion val="64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0.19897633824516262"/>
                  <c:y val="0.1256322959630046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9.7242307646491236E-2"/>
                  <c:y val="-9.5881348164812731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9.9001011825754756E-2"/>
                  <c:y val="0.2104315085614298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7.7527328751077068E-2"/>
                  <c:y val="0.2503687039120109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0.21279346889505679"/>
                  <c:y val="0.165779277590301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0.21663859339821556"/>
                  <c:y val="0.1338802649668791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0.18399291616535829"/>
                  <c:y val="8.708791259749774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0.13747483531275687"/>
                  <c:y val="-0.1070599037311148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1.09807922598384E-2"/>
                  <c:y val="-0.1465738681307172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600" b="0">
                    <a:latin typeface="+mn-lt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Лист1!$A$1:$I$1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Условно утвержденные расходы</c:v>
                </c:pt>
              </c:strCache>
            </c:strRef>
          </c:cat>
          <c:val>
            <c:numRef>
              <c:f>Лист1!$A$2:$I$2</c:f>
              <c:numCache>
                <c:formatCode>General</c:formatCode>
                <c:ptCount val="9"/>
                <c:pt idx="0">
                  <c:v>26796</c:v>
                </c:pt>
                <c:pt idx="1">
                  <c:v>198</c:v>
                </c:pt>
                <c:pt idx="2">
                  <c:v>384</c:v>
                </c:pt>
                <c:pt idx="3">
                  <c:v>1509</c:v>
                </c:pt>
                <c:pt idx="4">
                  <c:v>565</c:v>
                </c:pt>
                <c:pt idx="5">
                  <c:v>10028</c:v>
                </c:pt>
                <c:pt idx="6">
                  <c:v>3530</c:v>
                </c:pt>
                <c:pt idx="7">
                  <c:v>112</c:v>
                </c:pt>
                <c:pt idx="8">
                  <c:v>2269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spPr>
    <a:solidFill>
      <a:sysClr val="window" lastClr="FFFFFF">
        <a:lumMod val="75000"/>
      </a:sysClr>
    </a:solidFill>
    <a:ln>
      <a:noFill/>
    </a:ln>
  </c:spPr>
  <c:externalData r:id="rId2">
    <c:autoUpdate val="0"/>
  </c:externalData>
  <c:userShapes r:id="rId3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7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3055555555555555E-2"/>
          <c:y val="0.21031531485206117"/>
          <c:w val="0.47646720591577724"/>
          <c:h val="0.6968835164573324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  <c:explosion val="29"/>
          </c:dPt>
          <c:dLbls>
            <c:dLbl>
              <c:idx val="0"/>
              <c:layout>
                <c:manualLayout>
                  <c:x val="5.3465702839943466E-2"/>
                  <c:y val="-5.38944502854828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3391395522199601E-2"/>
                  <c:y val="-1.27119527501362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0198425651995386E-2"/>
                  <c:y val="7.65743253104271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1760593360775038E-2"/>
                  <c:y val="0.170327271394971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6.3631780402449697E-2"/>
                  <c:y val="-0.196081556975433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7.0013229155677448E-3"/>
                  <c:y val="-3.67899171466111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8"/>
              <c:layout>
                <c:manualLayout>
                  <c:x val="5.6874945319335082E-2"/>
                  <c:y val="-0.14426771056617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3.9983322397200351E-2"/>
                  <c:y val="-5.66720487531826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Обеспечение качественными услугами жилищно-коммунального хозяйства в муниципальном образовании поселок Правохеттинск</c:v>
                </c:pt>
                <c:pt idx="1">
                  <c:v>Содействие занятости населения муниципального образования поселок Правохеттинский
</c:v>
                </c:pt>
                <c:pt idx="2">
                  <c:v>Развитие физической культуры и спорта муниципального образования поселок Правохеттинский
</c:v>
                </c:pt>
                <c:pt idx="3">
                  <c:v>Защита населения и территории муниципального образования поселок Правохеттинский от чрезвычайных ситуаций природного и техногенного характера, обеспечение пожарной безопасности</c:v>
                </c:pt>
                <c:pt idx="4">
                  <c:v>Совершенствование муниципального управления в муниципальном образовании поселок Правохеттинский
</c:v>
                </c:pt>
                <c:pt idx="5">
                  <c:v>Основные направления развития культуры муниципального образования поселок Правохеттинский
</c:v>
                </c:pt>
                <c:pt idx="6">
                  <c:v>Непрограммные расходы муниципальной собственности</c:v>
                </c:pt>
                <c:pt idx="7">
                  <c:v>Содержание и ремонт автомобильных дорог общего пользования местного значения и улично-дорожной сети муниципального образования поселок Правохеттинский
</c:v>
                </c:pt>
                <c:pt idx="8">
                  <c:v>Основные направления градостроительной политики</c:v>
                </c:pt>
                <c:pt idx="9">
                  <c:v>Обеспечение качественным жильем</c:v>
                </c:pt>
              </c:strCache>
            </c:strRef>
          </c:cat>
          <c:val>
            <c:numRef>
              <c:f>Лист1!$B$2:$B$11</c:f>
              <c:numCache>
                <c:formatCode>0.00%</c:formatCode>
                <c:ptCount val="10"/>
                <c:pt idx="0">
                  <c:v>2.4299999999999999E-2</c:v>
                </c:pt>
                <c:pt idx="1">
                  <c:v>3.3E-3</c:v>
                </c:pt>
                <c:pt idx="2">
                  <c:v>1.2999999999999999E-3</c:v>
                </c:pt>
                <c:pt idx="3">
                  <c:v>8.3999999999999995E-3</c:v>
                </c:pt>
                <c:pt idx="4">
                  <c:v>0.6714</c:v>
                </c:pt>
                <c:pt idx="5">
                  <c:v>0.1981</c:v>
                </c:pt>
                <c:pt idx="6">
                  <c:v>1.29E-2</c:v>
                </c:pt>
                <c:pt idx="7">
                  <c:v>2.9899999999999999E-2</c:v>
                </c:pt>
                <c:pt idx="8">
                  <c:v>2.41E-2</c:v>
                </c:pt>
                <c:pt idx="9">
                  <c:v>2.63E-2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6"/>
        <c:delete val="1"/>
      </c:legendEntry>
      <c:layout>
        <c:manualLayout>
          <c:xMode val="edge"/>
          <c:yMode val="edge"/>
          <c:x val="0.62888057742782155"/>
          <c:y val="7.6231941973369693E-4"/>
          <c:w val="0.3664730610836176"/>
          <c:h val="0.9992376805802663"/>
        </c:manualLayout>
      </c:layout>
      <c:overlay val="0"/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gap"/>
    <c:showDLblsOverMax val="0"/>
  </c:chart>
  <c:spPr>
    <a:solidFill>
      <a:schemeClr val="bg1">
        <a:lumMod val="75000"/>
      </a:schemeClr>
    </a:solidFill>
  </c:spPr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7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3055555555555555E-2"/>
          <c:y val="0.21031531485206117"/>
          <c:w val="0.47646720591577724"/>
          <c:h val="0.6968835164573324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  <c:explosion val="29"/>
          </c:dPt>
          <c:dLbls>
            <c:dLbl>
              <c:idx val="0"/>
              <c:layout>
                <c:manualLayout>
                  <c:x val="5.3465702839943466E-2"/>
                  <c:y val="-5.38944502854828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3391395522199601E-2"/>
                  <c:y val="-1.27119527501362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0198425651995386E-2"/>
                  <c:y val="7.65743253104271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1760593360775038E-2"/>
                  <c:y val="0.170327271394971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6.3631780402449697E-2"/>
                  <c:y val="-0.196081556975433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7.0013229155677448E-3"/>
                  <c:y val="-3.67899171466111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8"/>
              <c:layout>
                <c:manualLayout>
                  <c:x val="5.6874945319335082E-2"/>
                  <c:y val="-0.14426771056617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3.9983322397200351E-2"/>
                  <c:y val="-5.66720487531826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Обеспечение качественными услугами жилищно-коммунального хозяйства в муниципальном образовании поселок Правохеттинск</c:v>
                </c:pt>
                <c:pt idx="1">
                  <c:v>Содействие занятости населения муниципального образования поселок Правохеттинский
</c:v>
                </c:pt>
                <c:pt idx="2">
                  <c:v>Развитие физической культуры и спорта муниципального образования поселок Правохеттинский
</c:v>
                </c:pt>
                <c:pt idx="3">
                  <c:v>Защита населения и территории муниципального образования поселок Правохеттинский от чрезвычайных ситуаций природного и техногенного характера, обеспечение пожарной безопасности</c:v>
                </c:pt>
                <c:pt idx="4">
                  <c:v>Совершенствование муниципального управления в муниципальном образовании поселок Правохеттинский
</c:v>
                </c:pt>
                <c:pt idx="5">
                  <c:v>Основные направления развития культуры муниципального образования поселок Правохеттинский
</c:v>
                </c:pt>
                <c:pt idx="6">
                  <c:v>Непрограммные расходы муниципальной собственности</c:v>
                </c:pt>
                <c:pt idx="7">
                  <c:v>Содержание и ремонт автомобильных дорог общего пользования местного значения и улично-дорожной сети муниципального образования поселок Правохеттинский
</c:v>
                </c:pt>
                <c:pt idx="8">
                  <c:v>Условно утвержденные расходы</c:v>
                </c:pt>
                <c:pt idx="9">
                  <c:v>Обеспечение качественным жильем</c:v>
                </c:pt>
              </c:strCache>
            </c:strRef>
          </c:cat>
          <c:val>
            <c:numRef>
              <c:f>Лист1!$B$2:$B$11</c:f>
              <c:numCache>
                <c:formatCode>0.00%</c:formatCode>
                <c:ptCount val="10"/>
                <c:pt idx="0">
                  <c:v>1.18E-2</c:v>
                </c:pt>
                <c:pt idx="1">
                  <c:v>3.3E-3</c:v>
                </c:pt>
                <c:pt idx="2">
                  <c:v>1.1000000000000001E-3</c:v>
                </c:pt>
                <c:pt idx="3">
                  <c:v>8.5000000000000006E-3</c:v>
                </c:pt>
                <c:pt idx="4">
                  <c:v>0.66579999999999995</c:v>
                </c:pt>
                <c:pt idx="5">
                  <c:v>0.223</c:v>
                </c:pt>
                <c:pt idx="6">
                  <c:v>4.7000000000000002E-3</c:v>
                </c:pt>
                <c:pt idx="7">
                  <c:v>3.0200000000000001E-2</c:v>
                </c:pt>
                <c:pt idx="8">
                  <c:v>2.5000000000000001E-2</c:v>
                </c:pt>
                <c:pt idx="9">
                  <c:v>2.6599999999999999E-2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6"/>
        <c:delete val="1"/>
      </c:legendEntry>
      <c:layout>
        <c:manualLayout>
          <c:xMode val="edge"/>
          <c:yMode val="edge"/>
          <c:x val="0.62888057742782155"/>
          <c:y val="7.6231941973369693E-4"/>
          <c:w val="0.3664730610836176"/>
          <c:h val="0.9992376805802663"/>
        </c:manualLayout>
      </c:layout>
      <c:overlay val="0"/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gap"/>
    <c:showDLblsOverMax val="0"/>
  </c:chart>
  <c:spPr>
    <a:solidFill>
      <a:schemeClr val="bg1">
        <a:lumMod val="75000"/>
      </a:schemeClr>
    </a:solidFill>
  </c:spPr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7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3055555555555555E-2"/>
          <c:y val="0.21031531485206117"/>
          <c:w val="0.47646720591577724"/>
          <c:h val="0.6968835164573324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  <c:explosion val="29"/>
          </c:dPt>
          <c:dLbls>
            <c:dLbl>
              <c:idx val="0"/>
              <c:layout>
                <c:manualLayout>
                  <c:x val="5.3465702839943466E-2"/>
                  <c:y val="-5.38944502854828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3391395522199601E-2"/>
                  <c:y val="-1.27119527501362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0198425651995386E-2"/>
                  <c:y val="7.65743253104271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1760593360775038E-2"/>
                  <c:y val="0.170327271394971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6.3631780402449697E-2"/>
                  <c:y val="-0.196081556975433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7.0013229155677448E-3"/>
                  <c:y val="-3.67899171466111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8"/>
              <c:layout>
                <c:manualLayout>
                  <c:x val="5.6874945319335082E-2"/>
                  <c:y val="-0.14426771056617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3.9983322397200351E-2"/>
                  <c:y val="-5.66720487531826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Обеспечение качественными услугами жилищно-коммунального хозяйства в муниципальном образовании поселок Правохеттинск</c:v>
                </c:pt>
                <c:pt idx="1">
                  <c:v>Содействие занятости населения муниципального образования поселок Правохеттинский
</c:v>
                </c:pt>
                <c:pt idx="2">
                  <c:v>Развитие физической культуры и спорта муниципального образования поселок Правохеттинский
</c:v>
                </c:pt>
                <c:pt idx="3">
                  <c:v>Защита населения и территории муниципального образования поселок Правохеттинский от чрезвычайных ситуаций природного и техногенного характера, обеспечение пожарной безопасности</c:v>
                </c:pt>
                <c:pt idx="4">
                  <c:v>Совершенствование муниципального управления в муниципальном образовании поселок Правохеттинский
</c:v>
                </c:pt>
                <c:pt idx="5">
                  <c:v>Основные направления развития культуры муниципального образования поселок Правохеттинский
</c:v>
                </c:pt>
                <c:pt idx="6">
                  <c:v>Непрограммные расходы муниципальной собственности</c:v>
                </c:pt>
                <c:pt idx="7">
                  <c:v>Содержание и ремонт автомобильных дорог общего пользования местного значения и улично-дорожной сети муниципального образования поселок Правохеттинский
</c:v>
                </c:pt>
                <c:pt idx="8">
                  <c:v>Основные направления градостроительной политики</c:v>
                </c:pt>
                <c:pt idx="9">
                  <c:v>Обеспечение качественным жильем</c:v>
                </c:pt>
              </c:strCache>
            </c:strRef>
          </c:cat>
          <c:val>
            <c:numRef>
              <c:f>Лист1!$B$2:$B$11</c:f>
              <c:numCache>
                <c:formatCode>0.00%</c:formatCode>
                <c:ptCount val="10"/>
                <c:pt idx="0">
                  <c:v>2.4299999999999999E-2</c:v>
                </c:pt>
                <c:pt idx="1">
                  <c:v>3.3E-3</c:v>
                </c:pt>
                <c:pt idx="2">
                  <c:v>1.2999999999999999E-3</c:v>
                </c:pt>
                <c:pt idx="3">
                  <c:v>8.3999999999999995E-3</c:v>
                </c:pt>
                <c:pt idx="4">
                  <c:v>0.6714</c:v>
                </c:pt>
                <c:pt idx="5">
                  <c:v>0.1981</c:v>
                </c:pt>
                <c:pt idx="6">
                  <c:v>1.29E-2</c:v>
                </c:pt>
                <c:pt idx="7">
                  <c:v>2.9899999999999999E-2</c:v>
                </c:pt>
                <c:pt idx="8">
                  <c:v>2.41E-2</c:v>
                </c:pt>
                <c:pt idx="9">
                  <c:v>2.63E-2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6"/>
        <c:delete val="1"/>
      </c:legendEntry>
      <c:layout>
        <c:manualLayout>
          <c:xMode val="edge"/>
          <c:yMode val="edge"/>
          <c:x val="0.62888057742782155"/>
          <c:y val="7.6231941973369693E-4"/>
          <c:w val="0.3664730610836176"/>
          <c:h val="0.9992376805802663"/>
        </c:manualLayout>
      </c:layout>
      <c:overlay val="0"/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gap"/>
    <c:showDLblsOverMax val="0"/>
  </c:chart>
  <c:spPr>
    <a:solidFill>
      <a:schemeClr val="bg1">
        <a:lumMod val="75000"/>
      </a:schemeClr>
    </a:solidFill>
  </c:spPr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54223079791087"/>
          <c:y val="5.4150881346277484E-2"/>
          <c:w val="0.74390310586176656"/>
          <c:h val="0.81574661569261664"/>
        </c:manualLayout>
      </c:layout>
      <c:lineChart>
        <c:grouping val="standar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население</c:v>
                </c:pt>
              </c:strCache>
            </c:strRef>
          </c:tx>
          <c:dLbls>
            <c:dLbl>
              <c:idx val="0"/>
              <c:layout>
                <c:manualLayout>
                  <c:x val="-1.4109298850058818E-2"/>
                  <c:y val="-4.50369235581748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5273247125147539E-2"/>
                  <c:y val="-4.02961947625771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2574878160094351E-2"/>
                  <c:y val="-5.92591099449665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8765091950413341E-3"/>
                  <c:y val="-4.02961947625772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232789655017691E-3"/>
                  <c:y val="-5.92591099449665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8.4655793100354235E-3"/>
                  <c:y val="-4.97776523537720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Лист1!$B$1:$F$1</c:f>
              <c:strCache>
                <c:ptCount val="5"/>
                <c:pt idx="0">
                  <c:v>2015                                             (отчет)</c:v>
                </c:pt>
                <c:pt idx="1">
                  <c:v>2016                                 (оценка)</c:v>
                </c:pt>
                <c:pt idx="2">
                  <c:v>2017                                            (прогноз)</c:v>
                </c:pt>
                <c:pt idx="3">
                  <c:v>2018                                        (прогноз)</c:v>
                </c:pt>
                <c:pt idx="4">
                  <c:v>2019                                     (прогноз)</c:v>
                </c:pt>
              </c:strCache>
            </c:strRef>
          </c:cat>
          <c:val>
            <c:numRef>
              <c:f>Лист1!$B$2:$F$2</c:f>
              <c:numCache>
                <c:formatCode>General</c:formatCode>
                <c:ptCount val="5"/>
                <c:pt idx="0">
                  <c:v>1402</c:v>
                </c:pt>
                <c:pt idx="1">
                  <c:v>1388</c:v>
                </c:pt>
                <c:pt idx="2">
                  <c:v>1410</c:v>
                </c:pt>
                <c:pt idx="3">
                  <c:v>1420</c:v>
                </c:pt>
                <c:pt idx="4">
                  <c:v>1430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743936"/>
        <c:axId val="26745472"/>
      </c:lineChart>
      <c:catAx>
        <c:axId val="26743936"/>
        <c:scaling>
          <c:orientation val="minMax"/>
        </c:scaling>
        <c:delete val="0"/>
        <c:axPos val="b"/>
        <c:majorTickMark val="out"/>
        <c:minorTickMark val="none"/>
        <c:tickLblPos val="nextTo"/>
        <c:crossAx val="26745472"/>
        <c:crosses val="autoZero"/>
        <c:auto val="1"/>
        <c:lblAlgn val="ctr"/>
        <c:lblOffset val="100"/>
        <c:noMultiLvlLbl val="0"/>
      </c:catAx>
      <c:valAx>
        <c:axId val="267454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674393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32450320825458651"/>
          <c:y val="0.79953622980663241"/>
          <c:w val="0.10602438175718777"/>
          <c:h val="4.2863094098240823E-2"/>
        </c:manualLayout>
      </c:layout>
      <c:overlay val="0"/>
    </c:legend>
    <c:plotVisOnly val="1"/>
    <c:dispBlanksAs val="zero"/>
    <c:showDLblsOverMax val="0"/>
  </c:chart>
  <c:spPr>
    <a:gradFill rotWithShape="1">
      <a:gsLst>
        <a:gs pos="0">
          <a:schemeClr val="dk1">
            <a:tint val="50000"/>
            <a:satMod val="300000"/>
          </a:schemeClr>
        </a:gs>
        <a:gs pos="35000">
          <a:schemeClr val="dk1">
            <a:tint val="37000"/>
            <a:satMod val="300000"/>
          </a:schemeClr>
        </a:gs>
        <a:gs pos="100000">
          <a:schemeClr val="dk1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dk1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58143155834614"/>
          <c:y val="3.7397518337660501E-2"/>
          <c:w val="0.79808087548378825"/>
          <c:h val="0.80108519313115001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787200"/>
        <c:axId val="26793088"/>
      </c:barChart>
      <c:catAx>
        <c:axId val="26787200"/>
        <c:scaling>
          <c:orientation val="minMax"/>
        </c:scaling>
        <c:delete val="0"/>
        <c:axPos val="b"/>
        <c:majorTickMark val="out"/>
        <c:minorTickMark val="none"/>
        <c:tickLblPos val="nextTo"/>
        <c:crossAx val="26793088"/>
        <c:crosses val="autoZero"/>
        <c:auto val="1"/>
        <c:lblAlgn val="ctr"/>
        <c:lblOffset val="100"/>
        <c:noMultiLvlLbl val="0"/>
      </c:catAx>
      <c:valAx>
        <c:axId val="267930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67872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066951376841234"/>
          <c:y val="1.2554556197672441E-2"/>
          <c:w val="0.31933048623159432"/>
          <c:h val="0.11875274438671747"/>
        </c:manualLayout>
      </c:layout>
      <c:overlay val="0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dk1">
            <a:tint val="50000"/>
            <a:satMod val="300000"/>
          </a:schemeClr>
        </a:gs>
        <a:gs pos="35000">
          <a:schemeClr val="dk1">
            <a:tint val="37000"/>
            <a:satMod val="300000"/>
          </a:schemeClr>
        </a:gs>
        <a:gs pos="100000">
          <a:schemeClr val="dk1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dk1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58143155834614"/>
          <c:y val="3.7397518337660501E-2"/>
          <c:w val="0.79808087548378825"/>
          <c:h val="0.80108519313115001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828160"/>
        <c:axId val="27137152"/>
      </c:barChart>
      <c:catAx>
        <c:axId val="26828160"/>
        <c:scaling>
          <c:orientation val="minMax"/>
        </c:scaling>
        <c:delete val="0"/>
        <c:axPos val="b"/>
        <c:majorTickMark val="out"/>
        <c:minorTickMark val="none"/>
        <c:tickLblPos val="nextTo"/>
        <c:crossAx val="27137152"/>
        <c:crosses val="autoZero"/>
        <c:auto val="1"/>
        <c:lblAlgn val="ctr"/>
        <c:lblOffset val="100"/>
        <c:noMultiLvlLbl val="0"/>
      </c:catAx>
      <c:valAx>
        <c:axId val="27137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68281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066951376841234"/>
          <c:y val="1.2554556197672441E-2"/>
          <c:w val="0.31933048623159432"/>
          <c:h val="0.11875274438671747"/>
        </c:manualLayout>
      </c:layout>
      <c:overlay val="0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dk1">
            <a:tint val="50000"/>
            <a:satMod val="300000"/>
          </a:schemeClr>
        </a:gs>
        <a:gs pos="35000">
          <a:schemeClr val="dk1">
            <a:tint val="37000"/>
            <a:satMod val="300000"/>
          </a:schemeClr>
        </a:gs>
        <a:gs pos="100000">
          <a:schemeClr val="dk1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dk1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58143155834614"/>
          <c:y val="3.7397518337660501E-2"/>
          <c:w val="0.79808087548378825"/>
          <c:h val="0.80108519313115001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196800"/>
        <c:axId val="22455424"/>
      </c:barChart>
      <c:catAx>
        <c:axId val="27196800"/>
        <c:scaling>
          <c:orientation val="minMax"/>
        </c:scaling>
        <c:delete val="0"/>
        <c:axPos val="b"/>
        <c:majorTickMark val="out"/>
        <c:minorTickMark val="none"/>
        <c:tickLblPos val="nextTo"/>
        <c:crossAx val="22455424"/>
        <c:crosses val="autoZero"/>
        <c:auto val="1"/>
        <c:lblAlgn val="ctr"/>
        <c:lblOffset val="100"/>
        <c:noMultiLvlLbl val="0"/>
      </c:catAx>
      <c:valAx>
        <c:axId val="224554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71968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066951376841234"/>
          <c:y val="1.2554556197672441E-2"/>
          <c:w val="0.31933048623159432"/>
          <c:h val="0.11875274438671747"/>
        </c:manualLayout>
      </c:layout>
      <c:overlay val="0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dk1">
            <a:tint val="50000"/>
            <a:satMod val="300000"/>
          </a:schemeClr>
        </a:gs>
        <a:gs pos="35000">
          <a:schemeClr val="dk1">
            <a:tint val="37000"/>
            <a:satMod val="300000"/>
          </a:schemeClr>
        </a:gs>
        <a:gs pos="100000">
          <a:schemeClr val="dk1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dk1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58143155834614"/>
          <c:y val="3.7397518337660501E-2"/>
          <c:w val="0.79808087548378825"/>
          <c:h val="0.80108519313115001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507520"/>
        <c:axId val="22509056"/>
      </c:barChart>
      <c:catAx>
        <c:axId val="22507520"/>
        <c:scaling>
          <c:orientation val="minMax"/>
        </c:scaling>
        <c:delete val="0"/>
        <c:axPos val="b"/>
        <c:majorTickMark val="out"/>
        <c:minorTickMark val="none"/>
        <c:tickLblPos val="nextTo"/>
        <c:crossAx val="22509056"/>
        <c:crosses val="autoZero"/>
        <c:auto val="1"/>
        <c:lblAlgn val="ctr"/>
        <c:lblOffset val="100"/>
        <c:noMultiLvlLbl val="0"/>
      </c:catAx>
      <c:valAx>
        <c:axId val="225090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5075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066951376841234"/>
          <c:y val="1.2554556197672441E-2"/>
          <c:w val="0.31933048623159432"/>
          <c:h val="0.11875274438671747"/>
        </c:manualLayout>
      </c:layout>
      <c:overlay val="0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dk1">
            <a:tint val="50000"/>
            <a:satMod val="300000"/>
          </a:schemeClr>
        </a:gs>
        <a:gs pos="35000">
          <a:schemeClr val="dk1">
            <a:tint val="37000"/>
            <a:satMod val="300000"/>
          </a:schemeClr>
        </a:gs>
        <a:gs pos="100000">
          <a:schemeClr val="dk1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dk1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Налоговые и неналоговые</a:t>
            </a:r>
            <a:r>
              <a:rPr lang="ru-RU" sz="2400" baseline="0" dirty="0">
                <a:latin typeface="Times New Roman" pitchFamily="18" charset="0"/>
                <a:cs typeface="Times New Roman" pitchFamily="18" charset="0"/>
              </a:rPr>
              <a:t> доходы бюджета по основным источникам на  </a:t>
            </a:r>
            <a:r>
              <a:rPr lang="ru-RU" sz="2400" baseline="0" dirty="0" smtClean="0"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400" baseline="0" dirty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2133898295275423"/>
          <c:y val="0"/>
        </c:manualLayout>
      </c:layout>
      <c:overlay val="0"/>
    </c:title>
    <c:autoTitleDeleted val="0"/>
    <c:view3D>
      <c:rotX val="30"/>
      <c:rotY val="310"/>
      <c:rAngAx val="0"/>
      <c:perspective val="6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3429234760337972"/>
          <c:y val="0.15531883094914445"/>
          <c:w val="0.44026289665260815"/>
          <c:h val="0.33824661773390291"/>
        </c:manualLayout>
      </c:layout>
      <c:pie3DChart>
        <c:varyColors val="1"/>
        <c:ser>
          <c:idx val="0"/>
          <c:order val="0"/>
          <c:explosion val="6"/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00B0F0"/>
              </a:solidFill>
            </c:spPr>
          </c:dPt>
          <c:dPt>
            <c:idx val="5"/>
            <c:bubble3D val="0"/>
            <c:spPr>
              <a:solidFill>
                <a:srgbClr val="FFCC00"/>
              </a:solidFill>
            </c:spPr>
          </c:dPt>
          <c:dLbls>
            <c:dLbl>
              <c:idx val="0"/>
              <c:layout>
                <c:manualLayout>
                  <c:x val="0.14937712246239085"/>
                  <c:y val="3.398190610789033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30653177348333704"/>
                  <c:y val="4.226048666993548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3.5342801040424671E-2"/>
                  <c:y val="0.2734023631661426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0.13955793756664975"/>
                  <c:y val="0.1584478863219020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0.12613630192777628"/>
                  <c:y val="1.802890023362464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0.15352953444537573"/>
                  <c:y val="-4.083989501312335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600" b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Лист1!$A$1:$E$1</c:f>
              <c:strCache>
                <c:ptCount val="5"/>
                <c:pt idx="0">
                  <c:v>Налог на доходы физических лиц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  <c:pt idx="3">
                  <c:v>Государственная пошлина за совершение нотариальных действий </c:v>
                </c:pt>
                <c:pt idx="4">
                  <c:v>Доходы от использования имущества, находящегося в государственной и муниципальной собственности</c:v>
                </c:pt>
              </c:strCache>
            </c:strRef>
          </c:cat>
          <c:val>
            <c:numRef>
              <c:f>Лист1!$A$2:$E$2</c:f>
              <c:numCache>
                <c:formatCode>General</c:formatCode>
                <c:ptCount val="5"/>
                <c:pt idx="0">
                  <c:v>4825</c:v>
                </c:pt>
                <c:pt idx="1">
                  <c:v>109</c:v>
                </c:pt>
                <c:pt idx="2">
                  <c:v>326</c:v>
                </c:pt>
                <c:pt idx="3">
                  <c:v>30</c:v>
                </c:pt>
                <c:pt idx="4">
                  <c:v>1488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58143155834614"/>
          <c:y val="3.7397518337660501E-2"/>
          <c:w val="0.79808087548378825"/>
          <c:h val="0.80108519313115001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568320"/>
        <c:axId val="22623360"/>
      </c:barChart>
      <c:catAx>
        <c:axId val="22568320"/>
        <c:scaling>
          <c:orientation val="minMax"/>
        </c:scaling>
        <c:delete val="0"/>
        <c:axPos val="b"/>
        <c:majorTickMark val="out"/>
        <c:minorTickMark val="none"/>
        <c:tickLblPos val="nextTo"/>
        <c:crossAx val="22623360"/>
        <c:crosses val="autoZero"/>
        <c:auto val="1"/>
        <c:lblAlgn val="ctr"/>
        <c:lblOffset val="100"/>
        <c:noMultiLvlLbl val="0"/>
      </c:catAx>
      <c:valAx>
        <c:axId val="22623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5683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066951376841234"/>
          <c:y val="1.2554556197672441E-2"/>
          <c:w val="0.31933048623159432"/>
          <c:h val="0.11875274438671747"/>
        </c:manualLayout>
      </c:layout>
      <c:overlay val="0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dk1">
            <a:tint val="50000"/>
            <a:satMod val="300000"/>
          </a:schemeClr>
        </a:gs>
        <a:gs pos="35000">
          <a:schemeClr val="dk1">
            <a:tint val="37000"/>
            <a:satMod val="300000"/>
          </a:schemeClr>
        </a:gs>
        <a:gs pos="100000">
          <a:schemeClr val="dk1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dk1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0.30357</cdr:x>
      <cdr:y>0.02592</cdr:y>
    </cdr:from>
    <cdr:to>
      <cdr:x>0.47024</cdr:x>
      <cdr:y>0.12601</cdr:y>
    </cdr:to>
    <cdr:sp macro="" textlink="">
      <cdr:nvSpPr>
        <cdr:cNvPr id="2" name="Поле 1"/>
        <cdr:cNvSpPr txBox="1"/>
      </cdr:nvSpPr>
      <cdr:spPr>
        <a:xfrm xmlns:a="http://schemas.openxmlformats.org/drawingml/2006/main">
          <a:off x="1665514" y="2367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0.37931</cdr:x>
      <cdr:y>0.7204</cdr:y>
    </cdr:from>
    <cdr:to>
      <cdr:x>0.9569</cdr:x>
      <cdr:y>0.93965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168352" y="3312368"/>
          <a:ext cx="4824536" cy="10081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Общая сумма межбюджетных трансфертов, передаваемых в бюджет МО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Надымский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район на исполнение полномочий по решению вопросов местного значения в 2017году  составляет 59 тысяч рублей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0.18112</cdr:x>
      <cdr:y>0</cdr:y>
    </cdr:from>
    <cdr:to>
      <cdr:x>0.2777</cdr:x>
      <cdr:y>0.08434</cdr:y>
    </cdr:to>
    <cdr:sp macro="" textlink="">
      <cdr:nvSpPr>
        <cdr:cNvPr id="3" name="Стрелка вниз 2"/>
        <cdr:cNvSpPr/>
      </cdr:nvSpPr>
      <cdr:spPr>
        <a:xfrm xmlns:a="http://schemas.openxmlformats.org/drawingml/2006/main" rot="11375385">
          <a:off x="1656160" y="-715811"/>
          <a:ext cx="883128" cy="512130"/>
        </a:xfrm>
        <a:prstGeom xmlns:a="http://schemas.openxmlformats.org/drawingml/2006/main" prst="downArrow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5"/>
        </a:lnRef>
        <a:fillRef xmlns:a="http://schemas.openxmlformats.org/drawingml/2006/main" idx="2">
          <a:schemeClr val="accent5"/>
        </a:fillRef>
        <a:effectRef xmlns:a="http://schemas.openxmlformats.org/drawingml/2006/main" idx="1">
          <a:schemeClr val="accent5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 sz="16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0.32019</cdr:x>
      <cdr:y>0.22456</cdr:y>
    </cdr:from>
    <cdr:to>
      <cdr:x>0.38714</cdr:x>
      <cdr:y>0.29882</cdr:y>
    </cdr:to>
    <cdr:sp macro="" textlink="">
      <cdr:nvSpPr>
        <cdr:cNvPr id="5" name="Стрелка вниз 4"/>
        <cdr:cNvSpPr/>
      </cdr:nvSpPr>
      <cdr:spPr>
        <a:xfrm xmlns:a="http://schemas.openxmlformats.org/drawingml/2006/main" rot="9884101">
          <a:off x="2927780" y="1363595"/>
          <a:ext cx="612211" cy="450873"/>
        </a:xfrm>
        <a:prstGeom xmlns:a="http://schemas.openxmlformats.org/drawingml/2006/main" prst="downArrow">
          <a:avLst/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1">
          <a:schemeClr val="accent5"/>
        </a:lnRef>
        <a:fillRef xmlns:a="http://schemas.openxmlformats.org/drawingml/2006/main" idx="2">
          <a:schemeClr val="accent5"/>
        </a:fillRef>
        <a:effectRef xmlns:a="http://schemas.openxmlformats.org/drawingml/2006/main" idx="1">
          <a:schemeClr val="accent5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 sz="16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0.70779</cdr:x>
      <cdr:y>0.68008</cdr:y>
    </cdr:from>
    <cdr:to>
      <cdr:x>0.7874</cdr:x>
      <cdr:y>0.72791</cdr:y>
    </cdr:to>
    <cdr:sp macro="" textlink="">
      <cdr:nvSpPr>
        <cdr:cNvPr id="7" name="Стрелка вверх 6"/>
        <cdr:cNvSpPr/>
      </cdr:nvSpPr>
      <cdr:spPr>
        <a:xfrm xmlns:a="http://schemas.openxmlformats.org/drawingml/2006/main" rot="1229298">
          <a:off x="6472013" y="4129570"/>
          <a:ext cx="727954" cy="290434"/>
        </a:xfrm>
        <a:prstGeom xmlns:a="http://schemas.openxmlformats.org/drawingml/2006/main" prst="upArrow">
          <a:avLst>
            <a:gd name="adj1" fmla="val 50000"/>
            <a:gd name="adj2" fmla="val 51222"/>
          </a:avLst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1">
          <a:schemeClr val="accent6"/>
        </a:lnRef>
        <a:fillRef xmlns:a="http://schemas.openxmlformats.org/drawingml/2006/main" idx="3">
          <a:schemeClr val="accent6"/>
        </a:fillRef>
        <a:effectRef xmlns:a="http://schemas.openxmlformats.org/drawingml/2006/main" idx="2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 sz="18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0.64937</cdr:x>
      <cdr:y>0</cdr:y>
    </cdr:from>
    <cdr:to>
      <cdr:x>0.74252</cdr:x>
      <cdr:y>0.13337</cdr:y>
    </cdr:to>
    <cdr:sp macro="" textlink="">
      <cdr:nvSpPr>
        <cdr:cNvPr id="9" name="Стрелка вниз 8"/>
        <cdr:cNvSpPr/>
      </cdr:nvSpPr>
      <cdr:spPr>
        <a:xfrm xmlns:a="http://schemas.openxmlformats.org/drawingml/2006/main" rot="12512398">
          <a:off x="5937847" y="-631524"/>
          <a:ext cx="851763" cy="809850"/>
        </a:xfrm>
        <a:prstGeom xmlns:a="http://schemas.openxmlformats.org/drawingml/2006/main" prst="downArrow">
          <a:avLst/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1">
          <a:schemeClr val="accent5"/>
        </a:lnRef>
        <a:fillRef xmlns:a="http://schemas.openxmlformats.org/drawingml/2006/main" idx="2">
          <a:schemeClr val="accent5"/>
        </a:fillRef>
        <a:effectRef xmlns:a="http://schemas.openxmlformats.org/drawingml/2006/main" idx="1">
          <a:schemeClr val="accent5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 sz="1600" dirty="0">
            <a:solidFill>
              <a:schemeClr val="tx1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0.30357</cdr:x>
      <cdr:y>0.02592</cdr:y>
    </cdr:from>
    <cdr:to>
      <cdr:x>0.47024</cdr:x>
      <cdr:y>0.12601</cdr:y>
    </cdr:to>
    <cdr:sp macro="" textlink="">
      <cdr:nvSpPr>
        <cdr:cNvPr id="2" name="Поле 1"/>
        <cdr:cNvSpPr txBox="1"/>
      </cdr:nvSpPr>
      <cdr:spPr>
        <a:xfrm xmlns:a="http://schemas.openxmlformats.org/drawingml/2006/main">
          <a:off x="1665514" y="2367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0.30357</cdr:x>
      <cdr:y>0.02592</cdr:y>
    </cdr:from>
    <cdr:to>
      <cdr:x>0.47024</cdr:x>
      <cdr:y>0.12601</cdr:y>
    </cdr:to>
    <cdr:sp macro="" textlink="">
      <cdr:nvSpPr>
        <cdr:cNvPr id="2" name="Поле 1"/>
        <cdr:cNvSpPr txBox="1"/>
      </cdr:nvSpPr>
      <cdr:spPr>
        <a:xfrm xmlns:a="http://schemas.openxmlformats.org/drawingml/2006/main">
          <a:off x="1665514" y="2367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0.01176</cdr:x>
      <cdr:y>0.83573</cdr:y>
    </cdr:from>
    <cdr:to>
      <cdr:x>0.30864</cdr:x>
      <cdr:y>0.9948</cdr:y>
    </cdr:to>
    <cdr:sp macro="" textlink="">
      <cdr:nvSpPr>
        <cdr:cNvPr id="3" name="Вертикальный свиток 2"/>
        <cdr:cNvSpPr/>
      </cdr:nvSpPr>
      <cdr:spPr>
        <a:xfrm xmlns:a="http://schemas.openxmlformats.org/drawingml/2006/main">
          <a:off x="107504" y="4776199"/>
          <a:ext cx="2714671" cy="909105"/>
        </a:xfrm>
        <a:prstGeom xmlns:a="http://schemas.openxmlformats.org/drawingml/2006/main" prst="verticalScroll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solidFill>
                <a:schemeClr val="tx1"/>
              </a:solidFill>
            </a:rPr>
            <a:t>Общий объем расходов         43 407 тысяч рублей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0.30357</cdr:x>
      <cdr:y>0.02592</cdr:y>
    </cdr:from>
    <cdr:to>
      <cdr:x>0.47024</cdr:x>
      <cdr:y>0.12601</cdr:y>
    </cdr:to>
    <cdr:sp macro="" textlink="">
      <cdr:nvSpPr>
        <cdr:cNvPr id="2" name="Поле 1"/>
        <cdr:cNvSpPr txBox="1"/>
      </cdr:nvSpPr>
      <cdr:spPr>
        <a:xfrm xmlns:a="http://schemas.openxmlformats.org/drawingml/2006/main">
          <a:off x="1665514" y="2367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EDE38E-B0A5-4302-BC8A-40C13706F1A6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7EABEA-9843-41D3-A5BA-F60CC339CD9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712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По данным прогноза социально-экономического развития на 2016-2018 годы</a:t>
            </a:r>
          </a:p>
          <a:p>
            <a:endParaRPr lang="ru-RU" baseline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1BD24-00F5-485E-AEB6-3D1D76CE186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Динамика изменений  </a:t>
            </a:r>
            <a:r>
              <a:rPr lang="ru-RU" baseline="0" dirty="0" smtClean="0"/>
              <a:t> доходной части бюджета зависит от нормативов отчислений  в бюджет города и финансовой помощи ,поступающей из вышестоящих бюджетов.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1BD24-00F5-485E-AEB6-3D1D76CE1864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0DC3C-4BCA-44BB-9236-D5CEA715FFA7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CE13-66AF-4DF7-9C99-0637CD81B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0DC3C-4BCA-44BB-9236-D5CEA715FFA7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CE13-66AF-4DF7-9C99-0637CD81B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0DC3C-4BCA-44BB-9236-D5CEA715FFA7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CE13-66AF-4DF7-9C99-0637CD81B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066800" y="1981200"/>
            <a:ext cx="7543800" cy="4114800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40473-52D5-4001-8B4F-E7B032D96A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0DC3C-4BCA-44BB-9236-D5CEA715FFA7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CE13-66AF-4DF7-9C99-0637CD81B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0DC3C-4BCA-44BB-9236-D5CEA715FFA7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CE13-66AF-4DF7-9C99-0637CD81B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0DC3C-4BCA-44BB-9236-D5CEA715FFA7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CE13-66AF-4DF7-9C99-0637CD81B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0DC3C-4BCA-44BB-9236-D5CEA715FFA7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CE13-66AF-4DF7-9C99-0637CD81B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0DC3C-4BCA-44BB-9236-D5CEA715FFA7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CE13-66AF-4DF7-9C99-0637CD81B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0DC3C-4BCA-44BB-9236-D5CEA715FFA7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CE13-66AF-4DF7-9C99-0637CD81B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0DC3C-4BCA-44BB-9236-D5CEA715FFA7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CE13-66AF-4DF7-9C99-0637CD81B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0DC3C-4BCA-44BB-9236-D5CEA715FFA7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CE13-66AF-4DF7-9C99-0637CD81B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0DC3C-4BCA-44BB-9236-D5CEA715FFA7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4CE13-66AF-4DF7-9C99-0637CD81B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himanovskadm.ru/" TargetMode="External"/><Relationship Id="rId2" Type="http://schemas.openxmlformats.org/officeDocument/2006/relationships/hyperlink" Target="http://www.admhetta.ru-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7" y="-5680"/>
            <a:ext cx="9144000" cy="6858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Горизонтальный свиток 6"/>
          <p:cNvSpPr/>
          <p:nvPr/>
        </p:nvSpPr>
        <p:spPr>
          <a:xfrm>
            <a:off x="518648" y="116632"/>
            <a:ext cx="8072494" cy="2132856"/>
          </a:xfrm>
          <a:prstGeom prst="horizontalScroll">
            <a:avLst>
              <a:gd name="adj" fmla="val 16221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роект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решения «О бюджете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оселок Правохеттинский на 2017 год и плановый период 2018 и 2019 годов»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 flipV="1">
            <a:off x="3923928" y="-365387"/>
            <a:ext cx="45719" cy="45719"/>
          </a:xfrm>
          <a:prstGeom prst="horizontalScroll">
            <a:avLst>
              <a:gd name="adj" fmla="val 162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</a:rPr>
              <a:t>     </a:t>
            </a:r>
            <a:endParaRPr lang="ru-RU" sz="32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b="1" dirty="0" smtClean="0">
                <a:latin typeface="Arial Narrow" pitchFamily="34" charset="0"/>
              </a:rPr>
              <a:t>Среднегодовая численность постоянного населения </a:t>
            </a:r>
            <a:br>
              <a:rPr lang="ru-RU" sz="2800" b="1" dirty="0" smtClean="0">
                <a:latin typeface="Arial Narrow" pitchFamily="34" charset="0"/>
              </a:rPr>
            </a:br>
            <a:r>
              <a:rPr lang="ru-RU" sz="2800" b="1" dirty="0">
                <a:latin typeface="Arial Narrow" pitchFamily="34" charset="0"/>
              </a:rPr>
              <a:t/>
            </a:r>
            <a:br>
              <a:rPr lang="ru-RU" sz="2800" b="1" dirty="0">
                <a:latin typeface="Arial Narrow" pitchFamily="34" charset="0"/>
              </a:rPr>
            </a:br>
            <a:r>
              <a:rPr lang="ru-RU" sz="2800" b="1" dirty="0" smtClean="0">
                <a:latin typeface="Arial Narrow" pitchFamily="34" charset="0"/>
              </a:rPr>
              <a:t>муниципального образования поселок Правохеттинский</a:t>
            </a:r>
            <a:br>
              <a:rPr lang="ru-RU" sz="2800" b="1" dirty="0" smtClean="0">
                <a:latin typeface="Arial Narrow" pitchFamily="34" charset="0"/>
              </a:rPr>
            </a:br>
            <a:endParaRPr lang="ru-RU" sz="2800" b="1" dirty="0">
              <a:latin typeface="Arial Narrow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3854785"/>
              </p:ext>
            </p:extLst>
          </p:nvPr>
        </p:nvGraphicFramePr>
        <p:xfrm>
          <a:off x="0" y="1500174"/>
          <a:ext cx="9144000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2428618"/>
              </p:ext>
            </p:extLst>
          </p:nvPr>
        </p:nvGraphicFramePr>
        <p:xfrm>
          <a:off x="0" y="848124"/>
          <a:ext cx="9144000" cy="6009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бюджетной политики</a:t>
            </a:r>
            <a:endParaRPr lang="ru-RU" sz="2800" b="1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2214546" y="928670"/>
            <a:ext cx="6929454" cy="1143008"/>
          </a:xfrm>
          <a:prstGeom prst="vertic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долгосрочной сбалансированности и финансовой устойчивости бюджетной системы муниципального образования при безусловном исполнении всех принятых на себя обязательств</a:t>
            </a:r>
            <a:endParaRPr lang="ru-RU" sz="1600" b="1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0" y="2214554"/>
            <a:ext cx="6286512" cy="1071570"/>
          </a:xfrm>
          <a:prstGeom prst="vertic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переориентация бюджетных ассигнований  на реализацию  указов Президента Российской Федерации от 7 мая 2012 , во взаимосвязи  с показателями  «дорожных карт»</a:t>
            </a:r>
            <a:endParaRPr lang="ru-RU" sz="1600" b="1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2643174" y="3429000"/>
            <a:ext cx="6500826" cy="928694"/>
          </a:xfrm>
          <a:prstGeom prst="vertic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проведение  работы по привлечению средств из вышестоящих бюджетов путем участия в областных  программах на условиях софинансирования </a:t>
            </a:r>
            <a:endParaRPr lang="ru-RU" sz="1600" b="1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2500298" y="5143512"/>
            <a:ext cx="6429388" cy="785818"/>
          </a:xfrm>
          <a:prstGeom prst="vertic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проведение работы по эффективному управлению  муниципальным  долгом, направленное на сохранение безопасного уровня долговой нагрузки</a:t>
            </a:r>
            <a:endParaRPr lang="ru-RU" sz="1400" b="1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285720" y="6215082"/>
            <a:ext cx="6429388" cy="428628"/>
          </a:xfrm>
          <a:prstGeom prst="vertic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прозрачности и открытости бюджетного процесса</a:t>
            </a:r>
            <a:endParaRPr lang="ru-RU" sz="1600" b="1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285720" y="4429132"/>
            <a:ext cx="6429420" cy="642942"/>
          </a:xfrm>
          <a:prstGeom prst="vertic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эффективное управление и распоряжение муниципальной собственностью </a:t>
            </a:r>
            <a:endParaRPr lang="ru-RU" sz="1600" b="1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Выгнутая влево стрелка 9"/>
          <p:cNvSpPr/>
          <p:nvPr/>
        </p:nvSpPr>
        <p:spPr>
          <a:xfrm>
            <a:off x="1000100" y="1071546"/>
            <a:ext cx="1143008" cy="857256"/>
          </a:xfrm>
          <a:prstGeom prst="curv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право стрелка 11"/>
          <p:cNvSpPr/>
          <p:nvPr/>
        </p:nvSpPr>
        <p:spPr>
          <a:xfrm>
            <a:off x="6357950" y="2143116"/>
            <a:ext cx="1571636" cy="1071570"/>
          </a:xfrm>
          <a:prstGeom prst="curved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лево стрелка 12"/>
          <p:cNvSpPr/>
          <p:nvPr/>
        </p:nvSpPr>
        <p:spPr>
          <a:xfrm>
            <a:off x="285720" y="3714752"/>
            <a:ext cx="1714512" cy="714380"/>
          </a:xfrm>
          <a:prstGeom prst="curv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гнутая вправо стрелка 13"/>
          <p:cNvSpPr/>
          <p:nvPr/>
        </p:nvSpPr>
        <p:spPr>
          <a:xfrm>
            <a:off x="6786578" y="4429132"/>
            <a:ext cx="1571636" cy="571504"/>
          </a:xfrm>
          <a:prstGeom prst="curved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лево стрелка 14"/>
          <p:cNvSpPr/>
          <p:nvPr/>
        </p:nvSpPr>
        <p:spPr>
          <a:xfrm>
            <a:off x="642910" y="5214950"/>
            <a:ext cx="1785950" cy="500066"/>
          </a:xfrm>
          <a:prstGeom prst="curv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право стрелка 15"/>
          <p:cNvSpPr/>
          <p:nvPr/>
        </p:nvSpPr>
        <p:spPr>
          <a:xfrm>
            <a:off x="7072330" y="6072206"/>
            <a:ext cx="1357322" cy="642942"/>
          </a:xfrm>
          <a:prstGeom prst="curved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1699596"/>
              </p:ext>
            </p:extLst>
          </p:nvPr>
        </p:nvGraphicFramePr>
        <p:xfrm>
          <a:off x="0" y="1124744"/>
          <a:ext cx="9144000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Доходы бюджета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3261515" y="1556792"/>
            <a:ext cx="5715040" cy="4443976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Увеличение  доходной части бюджета: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1. Реализация плана мероприятий по увеличению администрируемых  доходов и сокращению задолженности 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2. Работа  межведомственных комиссий (сокращение недоимки, увеличение налогооблагаемой базы)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3. Легализация заработной платы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500034" y="2276872"/>
            <a:ext cx="2214578" cy="3302108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задачи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4422"/>
          </a:xfrm>
          <a:solidFill>
            <a:schemeClr val="accent3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 муниципального образования поселок Правохеттинский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ABBD8-DE80-4C2C-92A3-744F199BF9E5}" type="slidenum">
              <a:rPr lang="ru-RU" smtClean="0"/>
              <a:pPr>
                <a:defRPr/>
              </a:pPr>
              <a:t>13</a:t>
            </a:fld>
            <a:endParaRPr lang="ru-RU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341686"/>
              </p:ext>
            </p:extLst>
          </p:nvPr>
        </p:nvGraphicFramePr>
        <p:xfrm>
          <a:off x="-3" y="1268757"/>
          <a:ext cx="9144002" cy="56598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95739"/>
                <a:gridCol w="1800200"/>
                <a:gridCol w="1944216"/>
                <a:gridCol w="1656184"/>
                <a:gridCol w="1547663"/>
              </a:tblGrid>
              <a:tr h="1575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Наименование показателя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2016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(отчет об исполнении бюджета)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2017 год                          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(решение о бюджете от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19.12.2016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№ 186)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2018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год                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(решение о бюджете от 19.12.2016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№ 186)</a:t>
                      </a:r>
                      <a:endParaRPr lang="ru-RU" sz="18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2019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год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(решение о бюджете от 19.12.2016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№ 186)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6055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Общий объем доходов бюджета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поселения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42 756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45 532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44 978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45 391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6055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Общий объем расходов бюджета поселения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44 051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45 532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44 978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45 391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027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Дефицит бюджета поселения (-)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- 1 295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16050" y="3155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i="1" dirty="0" smtClean="0"/>
              <a:t>Доходы бюджета муниципального образования поселок Правохеттинский</a:t>
            </a:r>
            <a:br>
              <a:rPr lang="ru-RU" sz="3600" i="1" dirty="0" smtClean="0"/>
            </a:b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 flipV="1">
            <a:off x="9684566" y="6453335"/>
            <a:ext cx="45719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graphicFrame>
        <p:nvGraphicFramePr>
          <p:cNvPr id="8" name="Содержимое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95841803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4785348"/>
              </p:ext>
            </p:extLst>
          </p:nvPr>
        </p:nvGraphicFramePr>
        <p:xfrm>
          <a:off x="0" y="1412776"/>
          <a:ext cx="9144000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4047272360"/>
              </p:ext>
            </p:extLst>
          </p:nvPr>
        </p:nvGraphicFramePr>
        <p:xfrm>
          <a:off x="0" y="2204864"/>
          <a:ext cx="9144000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1661026"/>
              </p:ext>
            </p:extLst>
          </p:nvPr>
        </p:nvGraphicFramePr>
        <p:xfrm>
          <a:off x="0" y="1412776"/>
          <a:ext cx="9144000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7191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99615304"/>
              </p:ext>
            </p:extLst>
          </p:nvPr>
        </p:nvGraphicFramePr>
        <p:xfrm>
          <a:off x="457200" y="1600200"/>
          <a:ext cx="4043363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Объект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45256661"/>
              </p:ext>
            </p:extLst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-31656" y="0"/>
            <a:ext cx="9175655" cy="1628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Структура распределения безвозмездных поступлений</a:t>
            </a:r>
          </a:p>
        </p:txBody>
      </p:sp>
    </p:spTree>
    <p:extLst>
      <p:ext uri="{BB962C8B-B14F-4D97-AF65-F5344CB8AC3E}">
        <p14:creationId xmlns:p14="http://schemas.microsoft.com/office/powerpoint/2010/main" val="96165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158672"/>
              </p:ext>
            </p:extLst>
          </p:nvPr>
        </p:nvGraphicFramePr>
        <p:xfrm>
          <a:off x="0" y="1124744"/>
          <a:ext cx="9144000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Как формируется доходная часть бюджета?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72132" y="1484784"/>
            <a:ext cx="3357586" cy="121444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Налоговые и неналоговые доходы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0" y="1340768"/>
            <a:ext cx="3000396" cy="2286016"/>
          </a:xfrm>
          <a:prstGeom prst="vertic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Бюджетный кодекс РФ;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Закон о межбюджетных отношениях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Стрелка влево 5"/>
          <p:cNvSpPr/>
          <p:nvPr/>
        </p:nvSpPr>
        <p:spPr>
          <a:xfrm>
            <a:off x="2627784" y="1701443"/>
            <a:ext cx="2872340" cy="1071570"/>
          </a:xfrm>
          <a:prstGeom prst="lef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Основание (доход и норматив)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 rot="1017816">
            <a:off x="7316051" y="2766744"/>
            <a:ext cx="1214446" cy="2456274"/>
          </a:xfrm>
          <a:prstGeom prst="downArrow">
            <a:avLst>
              <a:gd name="adj1" fmla="val 50000"/>
              <a:gd name="adj2" fmla="val 86432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pPr algn="ctr"/>
            <a:r>
              <a:rPr lang="ru-RU" dirty="0" smtClean="0"/>
              <a:t>Сумма</a:t>
            </a:r>
            <a:endParaRPr lang="ru-RU" dirty="0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2119650" y="4327967"/>
            <a:ext cx="5214974" cy="2285992"/>
          </a:xfrm>
          <a:prstGeom prst="horizontalScroll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администратор доходов бюджета - осуществляющий контроль за правильностью исчисления, полнотой и своевременностью уплаты, начисление, учет, взыскание и принятие решений о возврате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 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7565207"/>
              </p:ext>
            </p:extLst>
          </p:nvPr>
        </p:nvGraphicFramePr>
        <p:xfrm>
          <a:off x="0" y="1484783"/>
          <a:ext cx="9171756" cy="5373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Какие налоги от граждан поступают в бюджет? 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13299" y="1700808"/>
            <a:ext cx="2071702" cy="114300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Налог на доходы физических лиц (перечисляет работодатель</a:t>
            </a:r>
            <a:r>
              <a:rPr lang="ru-RU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Овал 3"/>
          <p:cNvSpPr/>
          <p:nvPr/>
        </p:nvSpPr>
        <p:spPr>
          <a:xfrm>
            <a:off x="2674953" y="3284984"/>
            <a:ext cx="3501973" cy="157391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Бюджет  муниципального образования</a:t>
            </a:r>
          </a:p>
          <a:p>
            <a:pPr algn="ctr"/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0375" y="5373216"/>
            <a:ext cx="2214578" cy="119905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Земельный налог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07736" y="1642875"/>
            <a:ext cx="2286016" cy="128588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Имущество физических лиц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8352734">
            <a:off x="5102693" y="2693361"/>
            <a:ext cx="1469208" cy="695608"/>
          </a:xfrm>
          <a:prstGeom prst="rightArrow">
            <a:avLst>
              <a:gd name="adj1" fmla="val 562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2812936">
            <a:off x="2305475" y="2639790"/>
            <a:ext cx="1312664" cy="790623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19722919">
            <a:off x="2429162" y="4648683"/>
            <a:ext cx="1151485" cy="7236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76926" y="3960635"/>
            <a:ext cx="2786082" cy="128588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Плата за наем муниципального жилья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71868" y="5786454"/>
            <a:ext cx="3143272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Государственная пошлина в мировых судах и судах общей юрисдикции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трелка вправо с вырезом 12"/>
          <p:cNvSpPr/>
          <p:nvPr/>
        </p:nvSpPr>
        <p:spPr>
          <a:xfrm rot="12815290">
            <a:off x="4959415" y="4625313"/>
            <a:ext cx="1148397" cy="1069354"/>
          </a:xfrm>
          <a:prstGeom prst="notched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ru-RU" dirty="0"/>
          </a:p>
        </p:txBody>
      </p:sp>
      <p:sp>
        <p:nvSpPr>
          <p:cNvPr id="22532" name="AutoShape 4" descr="https://encrypted-tbn1.gstatic.com/images?q=tbn:ANd9GcRpckVGdM6Q-d5g_7WIn6gCG5EVPQjL90KfUG77Ce7vG1e3lLx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Налог на доходы физических лиц</a:t>
            </a:r>
            <a:endParaRPr lang="ru-RU" dirty="0"/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6837851"/>
              </p:ext>
            </p:extLst>
          </p:nvPr>
        </p:nvGraphicFramePr>
        <p:xfrm>
          <a:off x="0" y="1268760"/>
          <a:ext cx="9144000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Земельный налог</a:t>
            </a:r>
            <a:endParaRPr lang="ru-RU" sz="28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9393462"/>
              </p:ext>
            </p:extLst>
          </p:nvPr>
        </p:nvGraphicFramePr>
        <p:xfrm>
          <a:off x="0" y="1052736"/>
          <a:ext cx="9144000" cy="5805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/>
              <a:t>Что такое «Бюджет для граждан»?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  <a:solidFill>
            <a:schemeClr val="bg1">
              <a:lumMod val="75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С 2014 года в муниципальном образовании составляется  отдельный аналитический документ «Бюджет  для граждан», который  содержит основные положения проекта решения о бюджете и отчета о его исполнении в доступной и понятной форме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5572140"/>
            <a:ext cx="7929618" cy="107157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«Бюджет для граждан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 - </a:t>
            </a:r>
          </a:p>
          <a:p>
            <a:pPr algn="ctr"/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основные  положения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проекта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бюджета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2017 год и на плановый период 2018 и 2019 годов.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3643306" y="3857628"/>
            <a:ext cx="2071702" cy="1143008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граждан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9" name="Picture 5" descr="Z:\Городской Совет\Для Боешко\ФОТО ОТ ПРЕСС\1 мая\IMG_36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571744"/>
            <a:ext cx="3321895" cy="2928977"/>
          </a:xfrm>
          <a:prstGeom prst="rect">
            <a:avLst/>
          </a:prstGeom>
          <a:noFill/>
        </p:spPr>
      </p:pic>
      <p:sp>
        <p:nvSpPr>
          <p:cNvPr id="15" name="Вертикальный свиток 14"/>
          <p:cNvSpPr/>
          <p:nvPr/>
        </p:nvSpPr>
        <p:spPr>
          <a:xfrm>
            <a:off x="785786" y="2643182"/>
            <a:ext cx="3143272" cy="2643206"/>
          </a:xfrm>
          <a:prstGeom prst="verticalScroll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информационно-аналитический материал 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  <a:solidFill>
            <a:schemeClr val="accent3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Доходы от использования имущества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9127726"/>
              </p:ext>
            </p:extLst>
          </p:nvPr>
        </p:nvGraphicFramePr>
        <p:xfrm>
          <a:off x="-11119" y="1124744"/>
          <a:ext cx="9144000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Вертикальный свиток 4"/>
          <p:cNvSpPr/>
          <p:nvPr/>
        </p:nvSpPr>
        <p:spPr>
          <a:xfrm>
            <a:off x="6876256" y="1268760"/>
            <a:ext cx="2267744" cy="1368152"/>
          </a:xfrm>
          <a:prstGeom prst="vertic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Доходы от аренды  муниципального имущества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Безвозмездные поступления </a:t>
            </a:r>
            <a:br>
              <a:rPr lang="ru-RU" dirty="0" smtClean="0"/>
            </a:br>
            <a:r>
              <a:rPr lang="ru-RU" dirty="0" smtClean="0"/>
              <a:t> 2016-2019 годы, </a:t>
            </a:r>
            <a:r>
              <a:rPr lang="ru-RU" sz="2000" dirty="0" smtClean="0"/>
              <a:t>тыс. рублей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1424465"/>
              </p:ext>
            </p:extLst>
          </p:nvPr>
        </p:nvGraphicFramePr>
        <p:xfrm>
          <a:off x="0" y="1357298"/>
          <a:ext cx="9144000" cy="5500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Межбюджетные трансферты из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бюджета муниципального образования поселок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Правохеттинский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4185640"/>
              </p:ext>
            </p:extLst>
          </p:nvPr>
        </p:nvGraphicFramePr>
        <p:xfrm>
          <a:off x="0" y="1412776"/>
          <a:ext cx="9144000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2819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Бюджет  </a:t>
            </a:r>
            <a:r>
              <a:rPr lang="ru-RU" dirty="0" smtClean="0"/>
              <a:t>2016-2019 </a:t>
            </a:r>
            <a:r>
              <a:rPr lang="ru-RU" dirty="0" smtClean="0"/>
              <a:t>годы, тыс. рублей.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6347949"/>
              </p:ext>
            </p:extLst>
          </p:nvPr>
        </p:nvGraphicFramePr>
        <p:xfrm>
          <a:off x="0" y="785794"/>
          <a:ext cx="9144000" cy="6072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8211307"/>
              </p:ext>
            </p:extLst>
          </p:nvPr>
        </p:nvGraphicFramePr>
        <p:xfrm>
          <a:off x="0" y="0"/>
          <a:ext cx="9144000" cy="6858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252520" cy="928670"/>
          </a:xfr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Как детализируются расходы?</a:t>
            </a:r>
            <a:endParaRPr lang="ru-RU" dirty="0"/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500034" y="5072074"/>
            <a:ext cx="2357454" cy="1500198"/>
          </a:xfrm>
          <a:prstGeom prst="verticalScrol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Ведомственная структура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5286380" y="3214686"/>
            <a:ext cx="3143272" cy="1357322"/>
          </a:xfrm>
          <a:prstGeom prst="vertic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Функциональная структура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357158" y="1214422"/>
            <a:ext cx="2571768" cy="1285884"/>
          </a:xfrm>
          <a:prstGeom prst="verticalScrol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Программные  расходы</a:t>
            </a:r>
            <a:endParaRPr lang="ru-RU" dirty="0"/>
          </a:p>
        </p:txBody>
      </p:sp>
      <p:sp>
        <p:nvSpPr>
          <p:cNvPr id="6" name="Штриховая стрелка вправо 5"/>
          <p:cNvSpPr/>
          <p:nvPr/>
        </p:nvSpPr>
        <p:spPr>
          <a:xfrm>
            <a:off x="2928926" y="5214950"/>
            <a:ext cx="2428892" cy="1000132"/>
          </a:xfrm>
          <a:prstGeom prst="striped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1</a:t>
            </a:r>
            <a:r>
              <a:rPr lang="ru-RU" b="1" dirty="0" smtClean="0">
                <a:solidFill>
                  <a:schemeClr val="tx1"/>
                </a:solidFill>
              </a:rPr>
              <a:t>  ГРБС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трелка влево 6"/>
          <p:cNvSpPr/>
          <p:nvPr/>
        </p:nvSpPr>
        <p:spPr>
          <a:xfrm>
            <a:off x="3286116" y="3429000"/>
            <a:ext cx="2000264" cy="857256"/>
          </a:xfrm>
          <a:prstGeom prst="lef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14 разделов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3000365" y="1224038"/>
            <a:ext cx="2765870" cy="95400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5008" y="5072074"/>
            <a:ext cx="2500330" cy="121444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Главные распорядители бюджетных средств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14348" y="3286124"/>
            <a:ext cx="2357454" cy="11430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Направление средств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Вертикальный свиток 10"/>
          <p:cNvSpPr/>
          <p:nvPr/>
        </p:nvSpPr>
        <p:spPr>
          <a:xfrm>
            <a:off x="5929322" y="1000108"/>
            <a:ext cx="2928958" cy="1428760"/>
          </a:xfrm>
          <a:prstGeom prst="vertic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/>
            <a:r>
              <a:rPr lang="ru-RU" dirty="0" smtClean="0"/>
              <a:t>Муниципальные</a:t>
            </a:r>
          </a:p>
          <a:p>
            <a:pPr marL="342900" indent="-342900" algn="ctr"/>
            <a:r>
              <a:rPr lang="ru-RU" dirty="0" smtClean="0"/>
              <a:t>программы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дзаголовок 2"/>
          <p:cNvSpPr txBox="1">
            <a:spLocks/>
          </p:cNvSpPr>
          <p:nvPr/>
        </p:nvSpPr>
        <p:spPr>
          <a:xfrm>
            <a:off x="19137" y="0"/>
            <a:ext cx="9144000" cy="699402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/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0" y="4071942"/>
            <a:ext cx="2928958" cy="2786058"/>
          </a:xfrm>
          <a:prstGeom prst="flowChartPunchedTap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Муниципальные программы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муниципальных программ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6000760" y="2714620"/>
            <a:ext cx="3143240" cy="2286016"/>
          </a:xfrm>
          <a:prstGeom prst="flowChartPunchedTap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Непрограммные расходы</a:t>
            </a:r>
            <a:endPara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7223853">
            <a:off x="1344811" y="2100797"/>
            <a:ext cx="2223963" cy="1972153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 44 944 тысяч рублей или 99 %</a:t>
            </a:r>
            <a:endParaRPr lang="ru-RU" dirty="0"/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2071670" y="142852"/>
            <a:ext cx="4500594" cy="1785950"/>
          </a:xfrm>
          <a:prstGeom prst="flowChartPunchedTap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БЮДЖЕТ  2017 год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Программный бюджет 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2949666">
            <a:off x="5272182" y="1698378"/>
            <a:ext cx="2214578" cy="1631633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236 тысяч рублей или 1 %</a:t>
            </a:r>
            <a:endParaRPr lang="ru-RU" dirty="0"/>
          </a:p>
        </p:txBody>
      </p:sp>
      <p:pic>
        <p:nvPicPr>
          <p:cNvPr id="8" name="Рисунок 3" descr="Снимок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5125628"/>
            <a:ext cx="5715040" cy="1557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4880413"/>
              </p:ext>
            </p:extLst>
          </p:nvPr>
        </p:nvGraphicFramePr>
        <p:xfrm>
          <a:off x="0" y="0"/>
          <a:ext cx="9144000" cy="6858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80512" cy="162880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2800" dirty="0"/>
              <a:t>Распределение расходов бюджета</a:t>
            </a:r>
            <a:br>
              <a:rPr lang="ru-RU" sz="2800" dirty="0"/>
            </a:br>
            <a:r>
              <a:rPr lang="ru-RU" sz="2800" dirty="0"/>
              <a:t> муниципального образования</a:t>
            </a:r>
            <a:br>
              <a:rPr lang="ru-RU" sz="2800" dirty="0"/>
            </a:br>
            <a:r>
              <a:rPr lang="ru-RU" sz="2800" dirty="0"/>
              <a:t> поселок </a:t>
            </a:r>
            <a:r>
              <a:rPr lang="ru-RU" sz="2800" dirty="0" err="1"/>
              <a:t>Правохеттинский</a:t>
            </a:r>
            <a:r>
              <a:rPr lang="ru-RU" sz="2800" dirty="0"/>
              <a:t> на </a:t>
            </a:r>
            <a:r>
              <a:rPr lang="ru-RU" sz="2800" dirty="0" smtClean="0"/>
              <a:t>2017 </a:t>
            </a:r>
            <a:r>
              <a:rPr lang="ru-RU" sz="2800" dirty="0"/>
              <a:t>год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206699903"/>
              </p:ext>
            </p:extLst>
          </p:nvPr>
        </p:nvGraphicFramePr>
        <p:xfrm>
          <a:off x="-32" y="-1"/>
          <a:ext cx="9144031" cy="30443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9144031"/>
              </a:tblGrid>
              <a:tr h="304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" u="none" strike="noStrike" dirty="0"/>
                        <a:t>Перечень</a:t>
                      </a:r>
                      <a:endParaRPr lang="ru-RU" sz="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227916372"/>
              </p:ext>
            </p:extLst>
          </p:nvPr>
        </p:nvGraphicFramePr>
        <p:xfrm>
          <a:off x="30267" y="1348408"/>
          <a:ext cx="9143999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txBody>
          <a:bodyPr>
            <a:noAutofit/>
          </a:bodyPr>
          <a:lstStyle/>
          <a:p>
            <a:r>
              <a:rPr lang="ru-RU" sz="2800" dirty="0"/>
              <a:t>Распределение расходов </a:t>
            </a:r>
            <a:r>
              <a:rPr lang="ru-RU" sz="2800" dirty="0" smtClean="0"/>
              <a:t>бюджета</a:t>
            </a:r>
            <a:br>
              <a:rPr lang="ru-RU" sz="2800" dirty="0" smtClean="0"/>
            </a:br>
            <a:r>
              <a:rPr lang="ru-RU" sz="2800" dirty="0" smtClean="0"/>
              <a:t> муниципального образования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/>
              <a:t>поселок </a:t>
            </a:r>
            <a:r>
              <a:rPr lang="ru-RU" sz="2800" dirty="0" err="1"/>
              <a:t>Правохеттинский</a:t>
            </a:r>
            <a:r>
              <a:rPr lang="ru-RU" sz="2800" dirty="0"/>
              <a:t> на </a:t>
            </a:r>
            <a:r>
              <a:rPr lang="ru-RU" sz="2800" dirty="0" smtClean="0"/>
              <a:t>2018 </a:t>
            </a:r>
            <a:r>
              <a:rPr lang="ru-RU" sz="2800" dirty="0"/>
              <a:t>год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839327"/>
              </p:ext>
            </p:extLst>
          </p:nvPr>
        </p:nvGraphicFramePr>
        <p:xfrm>
          <a:off x="0" y="1600200"/>
          <a:ext cx="91440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3648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7761023"/>
              </p:ext>
            </p:extLst>
          </p:nvPr>
        </p:nvGraphicFramePr>
        <p:xfrm>
          <a:off x="0" y="1142984"/>
          <a:ext cx="9144000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750841473"/>
              </p:ext>
            </p:extLst>
          </p:nvPr>
        </p:nvGraphicFramePr>
        <p:xfrm>
          <a:off x="0" y="1052736"/>
          <a:ext cx="9252520" cy="5805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776"/>
          </a:xfr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/>
              <a:t>Распределение расходов бюджета</a:t>
            </a:r>
            <a:br>
              <a:rPr lang="ru-RU" sz="2800" dirty="0"/>
            </a:br>
            <a:r>
              <a:rPr lang="ru-RU" sz="2800" dirty="0"/>
              <a:t> муниципального образования</a:t>
            </a:r>
            <a:br>
              <a:rPr lang="ru-RU" sz="2800" dirty="0"/>
            </a:br>
            <a:r>
              <a:rPr lang="ru-RU" sz="2800" dirty="0"/>
              <a:t> поселок </a:t>
            </a:r>
            <a:r>
              <a:rPr lang="ru-RU" sz="2800" dirty="0" err="1"/>
              <a:t>Правохеттинский</a:t>
            </a:r>
            <a:r>
              <a:rPr lang="ru-RU" sz="2800" dirty="0"/>
              <a:t> на </a:t>
            </a:r>
            <a:r>
              <a:rPr lang="ru-RU" sz="2800" dirty="0" smtClean="0"/>
              <a:t>2019 </a:t>
            </a:r>
            <a:r>
              <a:rPr lang="ru-RU" sz="2800" dirty="0"/>
              <a:t>год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453780"/>
              </p:ext>
            </p:extLst>
          </p:nvPr>
        </p:nvGraphicFramePr>
        <p:xfrm>
          <a:off x="9179" y="1484784"/>
          <a:ext cx="9171333" cy="66928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7841"/>
                <a:gridCol w="1996575"/>
                <a:gridCol w="1750573"/>
                <a:gridCol w="1368152"/>
                <a:gridCol w="1728192"/>
              </a:tblGrid>
              <a:tr h="378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Разделы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latin typeface="Arial Cyr"/>
                        </a:rPr>
                        <a:t>2016 год</a:t>
                      </a: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latin typeface="Arial Cyr"/>
                        </a:rPr>
                        <a:t> (оценка)</a:t>
                      </a:r>
                      <a:r>
                        <a:rPr lang="ru-RU" sz="1600" b="0" i="0" u="none" strike="noStrike" baseline="0" dirty="0" smtClean="0">
                          <a:solidFill>
                            <a:schemeClr val="tx1"/>
                          </a:solidFill>
                          <a:latin typeface="Arial Cyr"/>
                        </a:rPr>
                        <a:t> </a:t>
                      </a:r>
                    </a:p>
                    <a:p>
                      <a:pPr algn="ctr" fontAlgn="b"/>
                      <a:r>
                        <a:rPr lang="ru-RU" sz="1600" b="0" i="0" u="none" strike="noStrike" baseline="0" dirty="0" smtClean="0">
                          <a:solidFill>
                            <a:schemeClr val="tx1"/>
                          </a:solidFill>
                          <a:latin typeface="Arial Cyr"/>
                        </a:rPr>
                        <a:t>тыс. рублей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Arial Cyr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latin typeface="Arial Cyr"/>
                        </a:rPr>
                        <a:t>2017 год</a:t>
                      </a: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latin typeface="Arial Cyr"/>
                        </a:rPr>
                        <a:t> (прогноз)</a:t>
                      </a:r>
                      <a:r>
                        <a:rPr lang="ru-RU" sz="1600" b="0" i="0" u="none" strike="noStrike" baseline="0" dirty="0" smtClean="0">
                          <a:solidFill>
                            <a:schemeClr val="tx1"/>
                          </a:solidFill>
                          <a:latin typeface="Arial Cyr"/>
                        </a:rPr>
                        <a:t> </a:t>
                      </a:r>
                    </a:p>
                    <a:p>
                      <a:pPr algn="ctr" fontAlgn="b"/>
                      <a:r>
                        <a:rPr lang="ru-RU" sz="1600" b="0" i="0" u="none" strike="noStrike" baseline="0" dirty="0" smtClean="0">
                          <a:solidFill>
                            <a:schemeClr val="tx1"/>
                          </a:solidFill>
                          <a:latin typeface="Arial Cyr"/>
                        </a:rPr>
                        <a:t>тыс. рублей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latin typeface="Arial Cyr"/>
                        </a:rPr>
                        <a:t>2018 год (прогноз)</a:t>
                      </a:r>
                      <a:r>
                        <a:rPr lang="ru-RU" sz="1600" b="0" i="0" u="none" strike="noStrike" baseline="0" dirty="0" smtClean="0">
                          <a:solidFill>
                            <a:schemeClr val="tx1"/>
                          </a:solidFill>
                          <a:latin typeface="Arial Cyr"/>
                        </a:rPr>
                        <a:t> тыс. рублей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latin typeface="Arial Cyr"/>
                        </a:rPr>
                        <a:t>2019 год (прогноз)</a:t>
                      </a:r>
                    </a:p>
                    <a:p>
                      <a:pPr algn="ctr" fontAlgn="b"/>
                      <a:r>
                        <a:rPr lang="ru-RU" sz="1600" b="0" i="0" u="none" strike="noStrike" baseline="0" dirty="0" smtClean="0">
                          <a:solidFill>
                            <a:schemeClr val="tx1"/>
                          </a:solidFill>
                          <a:latin typeface="Arial Cyr"/>
                        </a:rPr>
                        <a:t> тыс. рублей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57020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Arial Cyr"/>
                        </a:rPr>
                        <a:t>Общегосударственные </a:t>
                      </a:r>
                      <a:r>
                        <a:rPr lang="ru-RU" sz="1400" b="0" i="0" u="none" strike="noStrike" baseline="0" dirty="0" smtClean="0">
                          <a:latin typeface="Arial Cyr"/>
                        </a:rPr>
                        <a:t> вопросы</a:t>
                      </a:r>
                      <a:endParaRPr lang="ru-RU" sz="1400" b="0" i="0" u="none" strike="noStrike" dirty="0"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24 467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27 172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26 742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26 796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552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 Cyr"/>
                        </a:rPr>
                        <a:t>Национальная оборона</a:t>
                      </a:r>
                      <a:endParaRPr lang="ru-RU" sz="1400" b="0" i="0" u="none" strike="noStrike" dirty="0"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185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198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198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198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427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 Cyr"/>
                        </a:rPr>
                        <a:t>Национальная безопасность и правоохранительная деятельность</a:t>
                      </a:r>
                      <a:endParaRPr lang="ru-RU" sz="1400" b="0" i="0" u="none" strike="noStrike" dirty="0"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r>
                        <a:rPr lang="ru-RU" sz="2800" b="1" dirty="0" smtClean="0"/>
                        <a:t>346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384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384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384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427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 Cyr"/>
                        </a:rPr>
                        <a:t>Национальная экономика</a:t>
                      </a:r>
                      <a:endParaRPr lang="ru-RU" sz="1400" b="0" i="0" u="none" strike="noStrike" dirty="0"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307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2 606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1 509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1 509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427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 Cyr"/>
                        </a:rPr>
                        <a:t>Жилищно-коммунальное</a:t>
                      </a:r>
                      <a:r>
                        <a:rPr lang="ru-RU" sz="1400" b="0" i="0" u="none" strike="noStrike" baseline="0" dirty="0" smtClean="0">
                          <a:latin typeface="Arial Cyr"/>
                        </a:rPr>
                        <a:t> хозяйство</a:t>
                      </a:r>
                      <a:endParaRPr lang="ru-RU" sz="1400" b="0" i="0" u="none" strike="noStrike" dirty="0"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4 606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2 304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1 725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565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427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 Cyr"/>
                        </a:rPr>
                        <a:t>Культура, кинематография</a:t>
                      </a:r>
                      <a:endParaRPr lang="ru-RU" sz="1400" b="0" i="0" u="none" strike="noStrike" dirty="0"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9 022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9 020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10 028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10 028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427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 Cyr"/>
                        </a:rPr>
                        <a:t>Социальная политика</a:t>
                      </a:r>
                      <a:endParaRPr lang="ru-RU" sz="1400" b="0" i="0" u="none" strike="noStrike" dirty="0"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5 058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3 788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3 218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3 530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020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 Cyr"/>
                        </a:rPr>
                        <a:t>Физическая культура</a:t>
                      </a:r>
                      <a:endParaRPr lang="ru-RU" sz="1400" b="0" i="0" u="none" strike="noStrike" dirty="0"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60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112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020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 Cyr"/>
                        </a:rPr>
                        <a:t>Условно утвержденные расходы</a:t>
                      </a:r>
                      <a:endParaRPr lang="ru-RU" sz="1400" b="0" i="0" u="none" strike="noStrike" dirty="0"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1 124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2 269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020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latin typeface="Arial Cyr"/>
                        </a:rPr>
                        <a:t>Всего </a:t>
                      </a:r>
                      <a:r>
                        <a:rPr lang="ru-RU" sz="1800" b="1" i="0" u="none" strike="noStrike" dirty="0">
                          <a:latin typeface="Arial Cyr"/>
                        </a:rPr>
                        <a:t>расходы бюджета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44 051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45 532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44 978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45 391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1417638"/>
          </a:xfr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Расходы бюджета на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2016-2019 </a:t>
            </a:r>
            <a:r>
              <a:rPr lang="ru-RU" sz="4000" b="1" i="1" dirty="0" err="1" smtClean="0">
                <a:solidFill>
                  <a:schemeClr val="accent2">
                    <a:lumMod val="75000"/>
                  </a:schemeClr>
                </a:solidFill>
              </a:rPr>
              <a:t>г.г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4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Контактная информация  для граждан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500702"/>
          </a:xfrm>
          <a:solidFill>
            <a:schemeClr val="bg1">
              <a:lumMod val="85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1428736"/>
            <a:ext cx="2786050" cy="22145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Орган,  осуществляющий  составление                 и организацию исполнения бюджета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 rot="856067">
            <a:off x="2866495" y="1806562"/>
            <a:ext cx="2143140" cy="928694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4714876" y="2143116"/>
            <a:ext cx="3500462" cy="185738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Администрация МО поселок Правохеттинский</a:t>
            </a:r>
          </a:p>
          <a:p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(улица Газовиков, 1 «б»)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 rot="3571557">
            <a:off x="3393790" y="2615721"/>
            <a:ext cx="1088550" cy="2339850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 rot="20217588">
            <a:off x="7209045" y="3855155"/>
            <a:ext cx="947320" cy="1256776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-1" y="4429132"/>
            <a:ext cx="4211961" cy="192882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http://www.admhetta.yanao.ru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419870" y="4896025"/>
            <a:ext cx="3168354" cy="188360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Контактные телефоны:</a:t>
            </a:r>
          </a:p>
          <a:p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Приемная </a:t>
            </a: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8(3499)51-45-90</a:t>
            </a:r>
          </a:p>
          <a:p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Отдел финансов и экономике</a:t>
            </a: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8(3499)51-44-58</a:t>
            </a:r>
            <a:endParaRPr lang="ru-RU" sz="1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Факс: </a:t>
            </a:r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8(3499)51-45-90</a:t>
            </a:r>
          </a:p>
        </p:txBody>
      </p:sp>
      <p:sp>
        <p:nvSpPr>
          <p:cNvPr id="12" name="Овал 11"/>
          <p:cNvSpPr/>
          <p:nvPr/>
        </p:nvSpPr>
        <p:spPr>
          <a:xfrm>
            <a:off x="6377668" y="5110175"/>
            <a:ext cx="2736304" cy="121444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E-mail </a:t>
            </a:r>
            <a:r>
              <a:rPr lang="en-US" dirty="0" err="1" smtClean="0"/>
              <a:t>hetta</a:t>
            </a:r>
            <a:endParaRPr lang="en-US" dirty="0" smtClean="0"/>
          </a:p>
          <a:p>
            <a:pPr algn="ctr"/>
            <a:r>
              <a:rPr lang="en-US" dirty="0" smtClean="0"/>
              <a:t>@nadym.yanao.ru</a:t>
            </a:r>
          </a:p>
        </p:txBody>
      </p:sp>
      <p:sp>
        <p:nvSpPr>
          <p:cNvPr id="13" name="Стрелка вниз 12"/>
          <p:cNvSpPr/>
          <p:nvPr/>
        </p:nvSpPr>
        <p:spPr>
          <a:xfrm rot="1779993">
            <a:off x="5300630" y="3890789"/>
            <a:ext cx="719943" cy="1114244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Блок-схема: перфолента 15"/>
          <p:cNvSpPr/>
          <p:nvPr/>
        </p:nvSpPr>
        <p:spPr>
          <a:xfrm>
            <a:off x="7286644" y="1285860"/>
            <a:ext cx="1857356" cy="1214446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Личный прием, вторник, пятница с 16.00 до 18.00 </a:t>
            </a:r>
            <a:endParaRPr lang="ru-RU" sz="1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Распределение бюджетных ассигнований по муниципальным программам и непрограммным направлениям деятельности расходов бюджета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муниципального образования поселок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Правохеттинский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2017 год</a:t>
            </a: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6203592"/>
              </p:ext>
            </p:extLst>
          </p:nvPr>
        </p:nvGraphicFramePr>
        <p:xfrm>
          <a:off x="0" y="1412776"/>
          <a:ext cx="9144000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632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Распределение бюджетных ассигнований по муниципальным программам и непрограммным направлениям деятельности расходов бюджета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муниципального образования поселок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Правохеттинский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2018 год</a:t>
            </a: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5263088"/>
              </p:ext>
            </p:extLst>
          </p:nvPr>
        </p:nvGraphicFramePr>
        <p:xfrm>
          <a:off x="0" y="1412776"/>
          <a:ext cx="9144000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070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Распределение бюджетных ассигнований по муниципальным программам и непрограммным направлениям деятельности расходов бюджета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муниципального образования поселок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Правохеттинский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2019 год</a:t>
            </a: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9166647"/>
              </p:ext>
            </p:extLst>
          </p:nvPr>
        </p:nvGraphicFramePr>
        <p:xfrm>
          <a:off x="0" y="1412776"/>
          <a:ext cx="9144000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156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3102455"/>
              </p:ext>
            </p:extLst>
          </p:nvPr>
        </p:nvGraphicFramePr>
        <p:xfrm>
          <a:off x="0" y="32546"/>
          <a:ext cx="9108504" cy="78403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80112"/>
                <a:gridCol w="1152128"/>
                <a:gridCol w="1224136"/>
                <a:gridCol w="1152128"/>
              </a:tblGrid>
              <a:tr h="61378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Распределение бюджетных ассигнований по муниципальным программам муниципального образования поселок Правохеттинский</a:t>
                      </a:r>
                      <a:endParaRPr lang="ru-RU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2017 </a:t>
                      </a:r>
                      <a:r>
                        <a:rPr lang="ru-RU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год                                               </a:t>
                      </a:r>
                      <a:endParaRPr lang="ru-RU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2018 </a:t>
                      </a:r>
                      <a:r>
                        <a:rPr lang="ru-RU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год</a:t>
                      </a:r>
                      <a:endParaRPr lang="ru-RU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2019 </a:t>
                      </a:r>
                      <a:r>
                        <a:rPr lang="ru-RU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год</a:t>
                      </a:r>
                      <a:endParaRPr lang="ru-RU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231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тыс. </a:t>
                      </a:r>
                      <a:r>
                        <a:rPr lang="ru-RU" sz="1400" dirty="0" smtClean="0">
                          <a:effectLst/>
                        </a:rPr>
                        <a:t>рублей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37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2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3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4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537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Обеспечение качественным жильем</a:t>
                      </a:r>
                      <a:endParaRPr lang="ru-RU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1 198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1 198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0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7611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Обеспечение качественными услугами жилищно-коммунального хозяйства в муниципальном образовании поселок Правохеттинский</a:t>
                      </a:r>
                      <a:endParaRPr lang="ru-RU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1 106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527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565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074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Содействие занятости населения муниципального образования поселок Правохеттинский</a:t>
                      </a:r>
                      <a:endParaRPr lang="ru-RU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149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149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149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074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Развитие физической культуры и спорта муниципального образования поселок Правохеттинский</a:t>
                      </a:r>
                      <a:endParaRPr lang="ru-RU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60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50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112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0149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Защита населения и территории муниципального образования поселок Правохеттинский от чрезвычайных ситуаций природного и техногенного характера, обеспечение пожарной безопасности</a:t>
                      </a:r>
                      <a:endParaRPr lang="ru-RU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384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384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384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074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Основные направления развития культуры муниципального образования поселок Правохеттинский</a:t>
                      </a:r>
                      <a:endParaRPr lang="ru-RU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9 020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10 028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10 028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7611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Содержание и ремонт автомобильных дорог общего пользования местного значения и улично-дорожной сети муниципального образования поселок Правохеттинский</a:t>
                      </a:r>
                      <a:endParaRPr lang="ru-RU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1 360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1 360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1 360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074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Совершенствование муниципального управления в муниципальном образовании поселок Правохеттинский</a:t>
                      </a:r>
                      <a:endParaRPr lang="ru-RU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30 570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29 946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30 312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074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Основные </a:t>
                      </a:r>
                      <a:r>
                        <a:rPr lang="ru-RU" sz="14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направления</a:t>
                      </a:r>
                      <a:r>
                        <a:rPr lang="ru-RU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 градостроительной</a:t>
                      </a:r>
                      <a:r>
                        <a:rPr lang="ru-RU" sz="14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 политики</a:t>
                      </a:r>
                      <a:endParaRPr lang="ru-RU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1 097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2 269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074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Условно утвержденные</a:t>
                      </a:r>
                      <a:r>
                        <a:rPr lang="ru-RU" sz="14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 расходы</a:t>
                      </a:r>
                      <a:endParaRPr lang="ru-RU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1 124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45 179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7139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ВСЕГО ПО МУНИЦИПАЛЬНЫМ ПРОГРАММАМ</a:t>
                      </a:r>
                      <a:endParaRPr lang="ru-RU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44 944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</a:rPr>
                        <a:t>44</a:t>
                      </a:r>
                      <a:r>
                        <a:rPr lang="ru-RU" sz="1400" b="1" baseline="0" dirty="0" smtClean="0">
                          <a:effectLst/>
                          <a:latin typeface="Times New Roman"/>
                          <a:ea typeface="Times New Roman"/>
                        </a:rPr>
                        <a:t> 766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43 171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726" marR="4972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436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142984"/>
          </a:xfrm>
          <a:solidFill>
            <a:schemeClr val="accent3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fontAlgn="b"/>
            <a:r>
              <a:rPr lang="ru-RU" sz="2000" dirty="0" smtClean="0">
                <a:solidFill>
                  <a:schemeClr val="tx1"/>
                </a:solidFill>
              </a:rPr>
              <a:t>Источники внутреннего финансирования дефицита                                                                                                                                                 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бюджета на </a:t>
            </a:r>
            <a:r>
              <a:rPr lang="ru-RU" sz="2000" dirty="0" smtClean="0">
                <a:solidFill>
                  <a:schemeClr val="tx1"/>
                </a:solidFill>
              </a:rPr>
              <a:t>2017 </a:t>
            </a:r>
            <a:r>
              <a:rPr lang="ru-RU" sz="2000" dirty="0" smtClean="0">
                <a:solidFill>
                  <a:schemeClr val="tx1"/>
                </a:solidFill>
              </a:rPr>
              <a:t>год</a:t>
            </a:r>
            <a:endParaRPr lang="ru-RU" sz="2000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265397441"/>
              </p:ext>
            </p:extLst>
          </p:nvPr>
        </p:nvGraphicFramePr>
        <p:xfrm>
          <a:off x="0" y="1196754"/>
          <a:ext cx="6948264" cy="561662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5654455"/>
                <a:gridCol w="1293809"/>
              </a:tblGrid>
              <a:tr h="6415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/>
                        <a:t>Наименование источников</a:t>
                      </a:r>
                      <a:endParaRPr lang="ru-RU" sz="2000" b="1" i="0" u="none" strike="noStrike" dirty="0">
                        <a:latin typeface="Times New Roman CYR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 smtClean="0"/>
                        <a:t>2017 </a:t>
                      </a:r>
                      <a:r>
                        <a:rPr lang="ru-RU" sz="2000" b="1" u="none" strike="noStrike" dirty="0"/>
                        <a:t>год</a:t>
                      </a:r>
                      <a:endParaRPr lang="ru-RU" sz="2000" b="1" i="0" u="none" strike="noStrike" dirty="0">
                        <a:latin typeface="Times New Roman CYR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9358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 dirty="0" smtClean="0"/>
                        <a:t>1</a:t>
                      </a:r>
                      <a:endParaRPr lang="ru-RU" sz="20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latin typeface="Times New Roman"/>
                        </a:rPr>
                        <a:t>тыс. рублей</a:t>
                      </a:r>
                      <a:endParaRPr lang="ru-RU" sz="16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29605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i="1" u="none" strike="noStrike" dirty="0" smtClean="0"/>
                        <a:t>Кредиты кредитных организаций в валюте Российской Федерации</a:t>
                      </a:r>
                      <a:endParaRPr lang="ru-RU" sz="2000" b="1" i="1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0,00</a:t>
                      </a:r>
                      <a:endParaRPr lang="ru-RU" dirty="0"/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5808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i="1" u="none" strike="noStrike" dirty="0" smtClean="0"/>
                        <a:t>Получение </a:t>
                      </a:r>
                      <a:endParaRPr lang="ru-RU" sz="2000" b="0" i="1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0,00</a:t>
                      </a:r>
                      <a:endParaRPr lang="ru-RU" dirty="0"/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480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i="1" u="none" strike="noStrike" dirty="0" smtClean="0"/>
                        <a:t>Погашение </a:t>
                      </a:r>
                      <a:endParaRPr lang="ru-RU" sz="2000" b="0" i="1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0,00</a:t>
                      </a:r>
                      <a:endParaRPr lang="ru-RU" dirty="0"/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44406">
                <a:tc>
                  <a:txBody>
                    <a:bodyPr/>
                    <a:lstStyle/>
                    <a:p>
                      <a:pPr algn="l" fontAlgn="t"/>
                      <a:endParaRPr lang="ru-RU" sz="2000" i="1" u="none" strike="noStrike" dirty="0" smtClean="0"/>
                    </a:p>
                    <a:p>
                      <a:pPr algn="l" fontAlgn="t"/>
                      <a:r>
                        <a:rPr lang="ru-RU" sz="2000" i="1" u="none" strike="noStrike" dirty="0" smtClean="0"/>
                        <a:t>Бюджетные </a:t>
                      </a:r>
                      <a:r>
                        <a:rPr lang="ru-RU" sz="2000" i="1" u="none" strike="noStrike" dirty="0"/>
                        <a:t>кредиты от других бюджетов бюджетной системы Российской Федерации</a:t>
                      </a:r>
                      <a:endParaRPr lang="ru-RU" sz="2000" b="1" i="1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0,00</a:t>
                      </a:r>
                      <a:endParaRPr lang="ru-RU" dirty="0"/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803">
                <a:tc>
                  <a:txBody>
                    <a:bodyPr/>
                    <a:lstStyle/>
                    <a:p>
                      <a:pPr algn="l" fontAlgn="t">
                        <a:buFont typeface="Arial" pitchFamily="34" charset="0"/>
                        <a:buNone/>
                      </a:pPr>
                      <a:r>
                        <a:rPr lang="ru-RU" sz="2000" i="1" u="none" strike="noStrike" dirty="0"/>
                        <a:t>Получение </a:t>
                      </a:r>
                      <a:endParaRPr lang="ru-RU" sz="2000" b="0" i="1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0,00</a:t>
                      </a:r>
                      <a:endParaRPr lang="ru-RU" dirty="0"/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4484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i="1" u="none" strike="noStrike" dirty="0"/>
                        <a:t>Погашение </a:t>
                      </a:r>
                      <a:endParaRPr lang="ru-RU" sz="2000" b="0" i="1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0,00</a:t>
                      </a:r>
                      <a:endParaRPr lang="ru-RU" dirty="0"/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29605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i="1" u="none" strike="noStrike" dirty="0"/>
                        <a:t>Изменение остатков средств на счетах по учету средств бюджетов</a:t>
                      </a:r>
                      <a:endParaRPr lang="ru-RU" sz="2000" b="1" i="1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1 440,00</a:t>
                      </a:r>
                      <a:endParaRPr lang="ru-RU" dirty="0"/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76567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1" i="1" u="none" strike="noStrike" dirty="0" smtClean="0">
                          <a:latin typeface="Times New Roman"/>
                        </a:rPr>
                        <a:t>Всего источников</a:t>
                      </a:r>
                      <a:endParaRPr lang="ru-RU" sz="2000" b="1" i="1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1 440,00</a:t>
                      </a:r>
                      <a:endParaRPr lang="ru-RU" dirty="0"/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257926" y="28575"/>
            <a:ext cx="1828799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1100"/>
              </a:lnSpc>
              <a:defRPr sz="1000"/>
            </a:pPr>
            <a:endParaRPr lang="ru-RU" sz="1000" b="0" i="0" u="none" strike="noStrike" baseline="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6943723" y="714356"/>
            <a:ext cx="2200277" cy="1643074"/>
          </a:xfrm>
          <a:prstGeom prst="wedgeRectCallout">
            <a:avLst>
              <a:gd name="adj1" fmla="val -87261"/>
              <a:gd name="adj2" fmla="val 24935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Объем дефицита в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запланирован в размере 0 рублей к утвержденному объему налоговых и неналоговых доходов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6943723" y="3356992"/>
            <a:ext cx="2287675" cy="3143272"/>
          </a:xfrm>
          <a:prstGeom prst="vertic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превышении расходов над доходами принимается решение об источниках покрытия                                                                                                                                                     дефицита.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7030A0"/>
                </a:solidFill>
                <a:cs typeface="Aharoni" pitchFamily="2" charset="-79"/>
              </a:rPr>
              <a:t>Спасибо</a:t>
            </a:r>
            <a:br>
              <a:rPr lang="ru-RU" sz="9600" b="1" i="1" dirty="0" smtClean="0">
                <a:solidFill>
                  <a:srgbClr val="7030A0"/>
                </a:solidFill>
                <a:cs typeface="Aharoni" pitchFamily="2" charset="-79"/>
              </a:rPr>
            </a:br>
            <a:r>
              <a:rPr lang="ru-RU" sz="9600" b="1" i="1" dirty="0" smtClean="0">
                <a:solidFill>
                  <a:srgbClr val="7030A0"/>
                </a:solidFill>
                <a:cs typeface="Aharoni" pitchFamily="2" charset="-79"/>
              </a:rPr>
              <a:t> </a:t>
            </a:r>
            <a:r>
              <a:rPr lang="ru-RU" sz="9600" b="1" i="1" dirty="0" smtClean="0">
                <a:solidFill>
                  <a:srgbClr val="7030A0"/>
                </a:solidFill>
                <a:cs typeface="Aharoni" pitchFamily="2" charset="-79"/>
              </a:rPr>
              <a:t>за </a:t>
            </a:r>
            <a:r>
              <a:rPr lang="ru-RU" sz="9600" b="1" i="1" dirty="0" smtClean="0">
                <a:solidFill>
                  <a:srgbClr val="7030A0"/>
                </a:solidFill>
                <a:cs typeface="Aharoni" pitchFamily="2" charset="-79"/>
              </a:rPr>
              <a:t/>
            </a:r>
            <a:br>
              <a:rPr lang="ru-RU" sz="9600" b="1" i="1" dirty="0" smtClean="0">
                <a:solidFill>
                  <a:srgbClr val="7030A0"/>
                </a:solidFill>
                <a:cs typeface="Aharoni" pitchFamily="2" charset="-79"/>
              </a:rPr>
            </a:br>
            <a:r>
              <a:rPr lang="ru-RU" sz="9600" b="1" i="1" dirty="0" smtClean="0">
                <a:solidFill>
                  <a:srgbClr val="7030A0"/>
                </a:solidFill>
                <a:cs typeface="Aharoni" pitchFamily="2" charset="-79"/>
              </a:rPr>
              <a:t>внимание.</a:t>
            </a:r>
            <a:endParaRPr lang="ru-RU" sz="9600" b="1" i="1" dirty="0">
              <a:solidFill>
                <a:srgbClr val="7030A0"/>
              </a:soli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одержимое 2"/>
          <p:cNvSpPr>
            <a:spLocks noGrp="1"/>
          </p:cNvSpPr>
          <p:nvPr>
            <p:ph idx="1"/>
          </p:nvPr>
        </p:nvSpPr>
        <p:spPr>
          <a:xfrm>
            <a:off x="-34353" y="1124744"/>
            <a:ext cx="9144000" cy="5733256"/>
          </a:xfrm>
          <a:solidFill>
            <a:schemeClr val="bg1">
              <a:lumMod val="75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/>
          </a:p>
        </p:txBody>
      </p:sp>
      <p:sp>
        <p:nvSpPr>
          <p:cNvPr id="21" name="Прямоугольник с двумя скругленными соседними углами 20"/>
          <p:cNvSpPr/>
          <p:nvPr/>
        </p:nvSpPr>
        <p:spPr>
          <a:xfrm>
            <a:off x="4179373" y="3550370"/>
            <a:ext cx="4361886" cy="3000396"/>
          </a:xfrm>
          <a:prstGeom prst="round2Same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Схема сайта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675716"/>
            <a:ext cx="9144000" cy="50006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http://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www.admhetta.yanao.ru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-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 Главная страница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84995" y="4714884"/>
            <a:ext cx="2000264" cy="7143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59262" y="4899577"/>
            <a:ext cx="2000264" cy="4571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59262" y="5080535"/>
            <a:ext cx="2000264" cy="7143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59262" y="5274354"/>
            <a:ext cx="2000264" cy="4571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59262" y="5523414"/>
            <a:ext cx="1928826" cy="57150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Бюджет для граждан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Блок-схема: магнитный диск 13"/>
          <p:cNvSpPr/>
          <p:nvPr/>
        </p:nvSpPr>
        <p:spPr>
          <a:xfrm>
            <a:off x="611560" y="3550370"/>
            <a:ext cx="2747134" cy="964413"/>
          </a:xfrm>
          <a:prstGeom prst="flowChartMagneticDisk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Экономика и финансы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1821637" y="2684661"/>
            <a:ext cx="500066" cy="857256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трелка вниз 19"/>
          <p:cNvSpPr/>
          <p:nvPr/>
        </p:nvSpPr>
        <p:spPr>
          <a:xfrm>
            <a:off x="4139952" y="1124744"/>
            <a:ext cx="1071570" cy="500066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878706" y="2256033"/>
            <a:ext cx="2571768" cy="42862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Главное меню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467209" y="2264486"/>
            <a:ext cx="3786214" cy="128588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Главная страница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 rot="5400000">
            <a:off x="5115846" y="3354493"/>
            <a:ext cx="2738583" cy="3571900"/>
          </a:xfrm>
          <a:prstGeom prst="curved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одзаголовок 2"/>
          <p:cNvSpPr txBox="1">
            <a:spLocks/>
          </p:cNvSpPr>
          <p:nvPr/>
        </p:nvSpPr>
        <p:spPr>
          <a:xfrm>
            <a:off x="0" y="992642"/>
            <a:ext cx="9144000" cy="587727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  <a:solidFill>
            <a:schemeClr val="accent3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понятия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5143504" y="1714488"/>
            <a:ext cx="3071834" cy="1000132"/>
          </a:xfrm>
          <a:prstGeom prst="flowChart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поступающие в бюджет денежные средства</a:t>
            </a:r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4071934" y="1071546"/>
            <a:ext cx="1928826" cy="857256"/>
          </a:xfrm>
          <a:prstGeom prst="wedgeRectCallout">
            <a:avLst>
              <a:gd name="adj1" fmla="val -26909"/>
              <a:gd name="adj2" fmla="val 19009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ДОХОДЫ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6673053" y="4740739"/>
            <a:ext cx="2428892" cy="1285884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выплачиваемые из бюджета денежные средства</a:t>
            </a:r>
          </a:p>
        </p:txBody>
      </p:sp>
      <p:sp>
        <p:nvSpPr>
          <p:cNvPr id="11" name="Вертикальный свиток 10"/>
          <p:cNvSpPr/>
          <p:nvPr/>
        </p:nvSpPr>
        <p:spPr>
          <a:xfrm>
            <a:off x="-32" y="1186062"/>
            <a:ext cx="3857652" cy="3429024"/>
          </a:xfrm>
          <a:prstGeom prst="verticalScroll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</a:p>
          <a:p>
            <a:endParaRPr lang="ru-RU" dirty="0" smtClean="0"/>
          </a:p>
        </p:txBody>
      </p:sp>
      <p:sp>
        <p:nvSpPr>
          <p:cNvPr id="14" name="Блок-схема: память с прямым доступом 13"/>
          <p:cNvSpPr/>
          <p:nvPr/>
        </p:nvSpPr>
        <p:spPr>
          <a:xfrm>
            <a:off x="3857620" y="3071810"/>
            <a:ext cx="3857652" cy="1357322"/>
          </a:xfrm>
          <a:prstGeom prst="flowChartMagneticDrum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</a:t>
            </a:r>
            <a:endParaRPr lang="ru-RU" sz="32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Овальная выноска 20"/>
          <p:cNvSpPr/>
          <p:nvPr/>
        </p:nvSpPr>
        <p:spPr>
          <a:xfrm>
            <a:off x="5500694" y="3893347"/>
            <a:ext cx="2714644" cy="1071570"/>
          </a:xfrm>
          <a:prstGeom prst="wedgeEllipseCallout">
            <a:avLst>
              <a:gd name="adj1" fmla="val -38741"/>
              <a:gd name="adj2" fmla="val 15647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</a:t>
            </a:r>
            <a:endParaRPr lang="ru-RU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Горизонтальный свиток 21"/>
          <p:cNvSpPr/>
          <p:nvPr/>
        </p:nvSpPr>
        <p:spPr>
          <a:xfrm>
            <a:off x="0" y="5655492"/>
            <a:ext cx="9101945" cy="1214422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74" name="Picture 2" descr="Z:\Степанова С.Д\Для Степановой С. Д\IMG_89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929330"/>
            <a:ext cx="1071570" cy="785818"/>
          </a:xfrm>
          <a:prstGeom prst="rect">
            <a:avLst/>
          </a:prstGeom>
          <a:noFill/>
        </p:spPr>
      </p:pic>
      <p:pic>
        <p:nvPicPr>
          <p:cNvPr id="3075" name="Picture 3" descr="Z:\Степанова С.Д\Для Степановой С. Д\IMG_06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5857892"/>
            <a:ext cx="1285884" cy="857256"/>
          </a:xfrm>
          <a:prstGeom prst="rect">
            <a:avLst/>
          </a:prstGeom>
          <a:noFill/>
        </p:spPr>
      </p:pic>
      <p:pic>
        <p:nvPicPr>
          <p:cNvPr id="3076" name="Picture 4" descr="Z:\Степанова С.Д\Для Степановой С. Д\IMG_69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5857892"/>
            <a:ext cx="1357290" cy="833422"/>
          </a:xfrm>
          <a:prstGeom prst="rect">
            <a:avLst/>
          </a:prstGeom>
          <a:noFill/>
        </p:spPr>
      </p:pic>
      <p:pic>
        <p:nvPicPr>
          <p:cNvPr id="26" name="Picture 8" descr="museum_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5819411"/>
            <a:ext cx="1143009" cy="923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7" descr="2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5857892"/>
            <a:ext cx="1071555" cy="84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AAAAAAAAREM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29567" y="5857892"/>
            <a:ext cx="1214433" cy="809623"/>
          </a:xfrm>
          <a:prstGeom prst="rect">
            <a:avLst/>
          </a:prstGeom>
          <a:noFill/>
        </p:spPr>
      </p:pic>
      <p:sp>
        <p:nvSpPr>
          <p:cNvPr id="30" name="Стрелка влево 29"/>
          <p:cNvSpPr/>
          <p:nvPr/>
        </p:nvSpPr>
        <p:spPr>
          <a:xfrm>
            <a:off x="3286116" y="3571876"/>
            <a:ext cx="571504" cy="285752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дзаголовок 2"/>
          <p:cNvSpPr txBox="1">
            <a:spLocks/>
          </p:cNvSpPr>
          <p:nvPr/>
        </p:nvSpPr>
        <p:spPr>
          <a:xfrm>
            <a:off x="53389" y="1285872"/>
            <a:ext cx="9144000" cy="557214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/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214282" y="4071942"/>
            <a:ext cx="8822214" cy="2286016"/>
          </a:xfrm>
          <a:prstGeom prst="verticalScroll">
            <a:avLst/>
          </a:prstGeom>
          <a:blipFill>
            <a:blip r:embed="rId2"/>
            <a:tile tx="0" ty="0" sx="100000" sy="100000" flip="none" algn="tl"/>
          </a:blip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межбюджетные трансферты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средства, предоставляемые одним бюджетом бюджетной системы Российской Федерации другому бюджету бюджетной системы Российской Федерации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  <a:solidFill>
            <a:schemeClr val="accent3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Основные понятия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142844" y="1428736"/>
            <a:ext cx="2643206" cy="2144280"/>
          </a:xfrm>
          <a:prstGeom prst="wedgeRoundRectCallout">
            <a:avLst>
              <a:gd name="adj1" fmla="val -26525"/>
              <a:gd name="adj2" fmla="val 70023"/>
              <a:gd name="adj3" fmla="val 16667"/>
            </a:avLst>
          </a:prstGeom>
          <a:blipFill>
            <a:blip r:embed="rId2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ДОТАЦИИ </a:t>
            </a:r>
            <a:r>
              <a:rPr lang="ru-RU" sz="1400" dirty="0" smtClean="0">
                <a:solidFill>
                  <a:schemeClr val="tx1"/>
                </a:solidFill>
              </a:rPr>
              <a:t>                          </a:t>
            </a:r>
            <a:r>
              <a:rPr lang="ru-RU" dirty="0" smtClean="0">
                <a:solidFill>
                  <a:schemeClr val="tx1"/>
                </a:solidFill>
              </a:rPr>
              <a:t>без установления направлений и (или) условий их использования</a:t>
            </a:r>
            <a:endParaRPr lang="ru-RU" sz="1400" dirty="0" smtClean="0">
              <a:solidFill>
                <a:schemeClr val="tx1"/>
              </a:solidFill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3102106" y="1400535"/>
            <a:ext cx="2939788" cy="2286016"/>
          </a:xfrm>
          <a:prstGeom prst="wedgeRoundRectCallout">
            <a:avLst/>
          </a:prstGeom>
          <a:blipFill>
            <a:blip r:embed="rId2"/>
            <a:tile tx="0" ty="0" sx="100000" sy="100000" flip="none" algn="tl"/>
          </a:blip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СУБВЕНЦИЯ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финансирование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«переданных» другим публично-правовым образованиям полномочий</a:t>
            </a:r>
          </a:p>
        </p:txBody>
      </p:sp>
      <p:sp>
        <p:nvSpPr>
          <p:cNvPr id="10" name="Овальная выноска 9"/>
          <p:cNvSpPr/>
          <p:nvPr/>
        </p:nvSpPr>
        <p:spPr>
          <a:xfrm>
            <a:off x="6215074" y="1285860"/>
            <a:ext cx="2928926" cy="2357454"/>
          </a:xfrm>
          <a:prstGeom prst="wedgeEllipseCallout">
            <a:avLst>
              <a:gd name="adj1" fmla="val -25970"/>
              <a:gd name="adj2" fmla="val 66919"/>
            </a:avLst>
          </a:prstGeom>
          <a:blipFill>
            <a:blip r:embed="rId2"/>
            <a:tile tx="0" ty="0" sx="100000" sy="100000" flip="none" algn="tl"/>
          </a:blip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СУБСИДИЯ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условиях долевого  софинансировани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дзаголовок 2"/>
          <p:cNvSpPr txBox="1">
            <a:spLocks/>
          </p:cNvSpPr>
          <p:nvPr/>
        </p:nvSpPr>
        <p:spPr>
          <a:xfrm>
            <a:off x="0" y="1000107"/>
            <a:ext cx="9144000" cy="585789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  <a:solidFill>
            <a:schemeClr val="accent3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Основные понятия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785786" y="2071678"/>
            <a:ext cx="928694" cy="3429024"/>
          </a:xfrm>
          <a:prstGeom prst="flowChartProcess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just"/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</a:t>
            </a:r>
          </a:p>
        </p:txBody>
      </p:sp>
      <p:sp>
        <p:nvSpPr>
          <p:cNvPr id="6" name="Овальная выноска 5"/>
          <p:cNvSpPr/>
          <p:nvPr/>
        </p:nvSpPr>
        <p:spPr>
          <a:xfrm>
            <a:off x="6715140" y="1285860"/>
            <a:ext cx="1928826" cy="1143008"/>
          </a:xfrm>
          <a:prstGeom prst="wedgeEllipseCallout">
            <a:avLst>
              <a:gd name="adj1" fmla="val -28034"/>
              <a:gd name="adj2" fmla="val 8781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Профицит</a:t>
            </a:r>
            <a:endParaRPr lang="ru-RU" dirty="0"/>
          </a:p>
        </p:txBody>
      </p:sp>
      <p:sp>
        <p:nvSpPr>
          <p:cNvPr id="8" name="Овальная выноска 7"/>
          <p:cNvSpPr/>
          <p:nvPr/>
        </p:nvSpPr>
        <p:spPr>
          <a:xfrm>
            <a:off x="1428728" y="1071546"/>
            <a:ext cx="1928826" cy="1143008"/>
          </a:xfrm>
          <a:prstGeom prst="wedgeEllipseCallout">
            <a:avLst>
              <a:gd name="adj1" fmla="val -21433"/>
              <a:gd name="adj2" fmla="val 68576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Дефицит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20" y="5786454"/>
            <a:ext cx="3214710" cy="8572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превышение расходов бюджета над его доходами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857752" y="5786454"/>
            <a:ext cx="3857652" cy="8572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превышение доходов бюджета над его расходами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857356" y="3500438"/>
            <a:ext cx="785818" cy="20002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ru-RU" sz="1600" b="1" i="1" dirty="0" smtClean="0">
                <a:solidFill>
                  <a:schemeClr val="tx1"/>
                </a:solidFill>
              </a:rPr>
              <a:t>ДОХОДЫ</a:t>
            </a:r>
            <a:endParaRPr lang="ru-RU" sz="1600" b="1" i="1" dirty="0">
              <a:solidFill>
                <a:schemeClr val="tx1"/>
              </a:solidFill>
            </a:endParaRPr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7358082" y="3643314"/>
            <a:ext cx="785818" cy="2009788"/>
          </a:xfrm>
          <a:prstGeom prst="flowChartProcess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just"/>
            <a:r>
              <a:rPr lang="ru-RU" sz="1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143636" y="2428868"/>
            <a:ext cx="928694" cy="322423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ru-RU" sz="1600" b="1" i="1" dirty="0" smtClean="0">
                <a:solidFill>
                  <a:schemeClr val="tx1"/>
                </a:solidFill>
              </a:rPr>
              <a:t>ДОХОДЫ</a:t>
            </a:r>
            <a:endParaRPr lang="ru-RU" sz="16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000107"/>
          </a:xfr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Межбюджетные отношения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00107"/>
            <a:ext cx="9144000" cy="5857893"/>
          </a:xfrm>
          <a:solidFill>
            <a:schemeClr val="bg2">
              <a:lumMod val="9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0</a:t>
            </a:r>
            <a:endParaRPr lang="ru-RU" dirty="0"/>
          </a:p>
        </p:txBody>
      </p:sp>
      <p:sp>
        <p:nvSpPr>
          <p:cNvPr id="4" name="Шестиугольник 3"/>
          <p:cNvSpPr/>
          <p:nvPr/>
        </p:nvSpPr>
        <p:spPr>
          <a:xfrm>
            <a:off x="2857488" y="2714620"/>
            <a:ext cx="3357586" cy="2357454"/>
          </a:xfrm>
          <a:prstGeom prst="hexagon">
            <a:avLst/>
          </a:prstGeom>
          <a:blipFill>
            <a:blip r:embed="rId2"/>
            <a:tile tx="0" ty="0" sx="100000" sy="100000" flip="none" algn="tl"/>
          </a:blip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 городского округа = бюджет муниципального образования</a:t>
            </a:r>
            <a:endParaRPr lang="ru-RU" dirty="0"/>
          </a:p>
        </p:txBody>
      </p:sp>
      <p:sp>
        <p:nvSpPr>
          <p:cNvPr id="5" name="Стрелка вправо с вырезом 4"/>
          <p:cNvSpPr/>
          <p:nvPr/>
        </p:nvSpPr>
        <p:spPr>
          <a:xfrm rot="2143322">
            <a:off x="632133" y="1440851"/>
            <a:ext cx="2657532" cy="2043004"/>
          </a:xfrm>
          <a:prstGeom prst="notch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исполнение  госполномочий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 rot="18658303">
            <a:off x="6111404" y="4340977"/>
            <a:ext cx="2016511" cy="2444245"/>
          </a:xfrm>
          <a:prstGeom prst="downArrow">
            <a:avLst>
              <a:gd name="adj1" fmla="val 61348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Расходы  на полномочия городского округа, </a:t>
            </a:r>
          </a:p>
          <a:p>
            <a:pPr algn="ctr"/>
            <a:r>
              <a:rPr lang="ru-RU" sz="1400" dirty="0" smtClean="0"/>
              <a:t>источник Закон № 131-ФЗ</a:t>
            </a:r>
            <a:endParaRPr lang="ru-RU" sz="1400" dirty="0"/>
          </a:p>
        </p:txBody>
      </p:sp>
      <p:sp>
        <p:nvSpPr>
          <p:cNvPr id="7" name="Стрелка вниз 6"/>
          <p:cNvSpPr/>
          <p:nvPr/>
        </p:nvSpPr>
        <p:spPr>
          <a:xfrm rot="3248149">
            <a:off x="5975080" y="1362714"/>
            <a:ext cx="2142809" cy="2442052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Собственные доходы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с вырезом 7"/>
          <p:cNvSpPr/>
          <p:nvPr/>
        </p:nvSpPr>
        <p:spPr>
          <a:xfrm rot="8777395">
            <a:off x="474940" y="3925741"/>
            <a:ext cx="2638457" cy="2853266"/>
          </a:xfrm>
          <a:prstGeom prst="notchedRightArrow">
            <a:avLst>
              <a:gd name="adj1" fmla="val 50000"/>
              <a:gd name="adj2" fmla="val 43976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 smtClean="0"/>
              <a:t>Расходы  на </a:t>
            </a:r>
            <a:r>
              <a:rPr lang="ru-RU" sz="1400" dirty="0" err="1" smtClean="0"/>
              <a:t>госполномочия</a:t>
            </a:r>
            <a:r>
              <a:rPr lang="ru-RU" sz="1400" dirty="0" smtClean="0"/>
              <a:t> в пределах переданных средств –источник - Закон об областном бюджете</a:t>
            </a:r>
            <a:endParaRPr lang="ru-RU" sz="1400" dirty="0"/>
          </a:p>
        </p:txBody>
      </p:sp>
      <p:sp>
        <p:nvSpPr>
          <p:cNvPr id="9" name="Прямоугольник с двумя скругленными соседними углами 8"/>
          <p:cNvSpPr/>
          <p:nvPr/>
        </p:nvSpPr>
        <p:spPr>
          <a:xfrm>
            <a:off x="4143372" y="1928802"/>
            <a:ext cx="45719" cy="71438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674" name="Picture 2" descr="http://t2.gstatic.com/images?q=tbn:ANd9GcRNb-vrhpDZV8I2_q2reJc-kZXtF8FUt4LRUpiQcXAVaBAzYFK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071546"/>
            <a:ext cx="2071702" cy="1375181"/>
          </a:xfrm>
          <a:prstGeom prst="rect">
            <a:avLst/>
          </a:prstGeom>
          <a:noFill/>
        </p:spPr>
      </p:pic>
      <p:pic>
        <p:nvPicPr>
          <p:cNvPr id="28676" name="Picture 4" descr="http://karelinform.ru/pic2/21955_227x22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5572140"/>
            <a:ext cx="1000132" cy="1071570"/>
          </a:xfrm>
          <a:prstGeom prst="rect">
            <a:avLst/>
          </a:prstGeom>
          <a:noFill/>
        </p:spPr>
      </p:pic>
      <p:pic>
        <p:nvPicPr>
          <p:cNvPr id="28678" name="Picture 6" descr="http://www.sovsport.ru/s/preview/cf43_448/610010.jpg?t=136886344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9" y="5572140"/>
            <a:ext cx="1071570" cy="1000132"/>
          </a:xfrm>
          <a:prstGeom prst="rect">
            <a:avLst/>
          </a:prstGeom>
          <a:noFill/>
        </p:spPr>
      </p:pic>
      <p:pic>
        <p:nvPicPr>
          <p:cNvPr id="28680" name="Picture 8" descr="&amp;Rcy;&amp;acy;&amp;scy;&amp;khcy;&amp;ocy;&amp;dcy;&amp;ycy; &amp;ncy;&amp;acy; &amp;scy;&amp;tcy;&amp;rcy;&amp;ocy;&amp;icy;&amp;tcy;&amp;iecy;&amp;lcy;&amp;softcy;&amp;scy;&amp;tcy;&amp;vcy;&amp;ocy; &amp;dcy;&amp;ocy;&amp;rcy;&amp;ocy;&amp;gcy; &amp;ucy;&amp;vcy;&amp;iecy;&amp;lcy;&amp;icy;&amp;chcy;&amp;acy;&amp;tcy;&amp;scy;&amp;yacy; &amp;ncy;&amp;acy; 15%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5572140"/>
            <a:ext cx="107157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i="1" dirty="0" smtClean="0"/>
              <a:t>Прогноз социально-экономического развития  муниципального образования поселок Правохеттинский на 2017-2019 годы</a:t>
            </a:r>
            <a:endParaRPr lang="ru-RU" sz="3200" i="1" dirty="0"/>
          </a:p>
        </p:txBody>
      </p:sp>
      <p:sp>
        <p:nvSpPr>
          <p:cNvPr id="7" name="Заголовок 1"/>
          <p:cNvSpPr>
            <a:spLocks noGrp="1"/>
          </p:cNvSpPr>
          <p:nvPr>
            <p:ph type="body" idx="1"/>
          </p:nvPr>
        </p:nvSpPr>
        <p:spPr>
          <a:xfrm>
            <a:off x="0" y="1285860"/>
            <a:ext cx="4714876" cy="854076"/>
          </a:xfr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200" i="1" dirty="0" smtClean="0">
                <a:latin typeface="Arial Narrow" pitchFamily="34" charset="0"/>
                <a:cs typeface="Times New Roman" pitchFamily="18" charset="0"/>
              </a:rPr>
              <a:t>Среднемесячная заработная плата ,</a:t>
            </a:r>
          </a:p>
          <a:p>
            <a:pPr algn="ctr"/>
            <a:r>
              <a:rPr lang="ru-RU" sz="2200" i="1" dirty="0" smtClean="0">
                <a:latin typeface="Arial Narrow" pitchFamily="34" charset="0"/>
                <a:cs typeface="Times New Roman" pitchFamily="18" charset="0"/>
              </a:rPr>
              <a:t> рублей</a:t>
            </a:r>
            <a:endParaRPr lang="ru-RU" sz="2200" i="1" dirty="0">
              <a:latin typeface="Arial Narrow" pitchFamily="34" charset="0"/>
              <a:cs typeface="Times New Roman" pitchFamily="18" charset="0"/>
            </a:endParaRPr>
          </a:p>
        </p:txBody>
      </p:sp>
      <p:graphicFrame>
        <p:nvGraphicFramePr>
          <p:cNvPr id="8" name="Содержимое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27751805"/>
              </p:ext>
            </p:extLst>
          </p:nvPr>
        </p:nvGraphicFramePr>
        <p:xfrm>
          <a:off x="0" y="2174875"/>
          <a:ext cx="4716016" cy="4683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4876" y="1285861"/>
            <a:ext cx="4429124" cy="846996"/>
          </a:xfr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>
                <a:latin typeface="Arial Narrow" pitchFamily="34" charset="0"/>
              </a:rPr>
              <a:t>Уровень </a:t>
            </a:r>
            <a:r>
              <a:rPr lang="ru-RU" i="1" dirty="0" smtClean="0">
                <a:latin typeface="Arial Narrow" pitchFamily="34" charset="0"/>
                <a:cs typeface="Times New Roman" pitchFamily="18" charset="0"/>
              </a:rPr>
              <a:t>индекса цен на продукцию общественного питания , % к предыдущему году</a:t>
            </a:r>
            <a:endParaRPr lang="ru-RU" i="1" dirty="0">
              <a:latin typeface="Arial Narrow" pitchFamily="34" charset="0"/>
              <a:cs typeface="Times New Roman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001228111"/>
              </p:ext>
            </p:extLst>
          </p:nvPr>
        </p:nvGraphicFramePr>
        <p:xfrm>
          <a:off x="4714876" y="2132856"/>
          <a:ext cx="4429124" cy="4725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7478</TotalTime>
  <Words>1458</Words>
  <Application>Microsoft Office PowerPoint</Application>
  <PresentationFormat>Экран (4:3)</PresentationFormat>
  <Paragraphs>417</Paragraphs>
  <Slides>35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Презентация PowerPoint</vt:lpstr>
      <vt:lpstr>Что такое «Бюджет для граждан»? </vt:lpstr>
      <vt:lpstr>Контактная информация  для граждан</vt:lpstr>
      <vt:lpstr>Схема сайта</vt:lpstr>
      <vt:lpstr>Основные понятия</vt:lpstr>
      <vt:lpstr>Основные понятия</vt:lpstr>
      <vt:lpstr>Основные понятия</vt:lpstr>
      <vt:lpstr>Межбюджетные отношения</vt:lpstr>
      <vt:lpstr>Прогноз социально-экономического развития  муниципального образования поселок Правохеттинский на 2017-2019 годы</vt:lpstr>
      <vt:lpstr>Среднегодовая численность постоянного населения   муниципального образования поселок Правохеттинский </vt:lpstr>
      <vt:lpstr>Основные направления бюджетной политики</vt:lpstr>
      <vt:lpstr>Доходы бюджета</vt:lpstr>
      <vt:lpstr>Основные характеристики бюджета муниципального образования поселок Правохеттинский</vt:lpstr>
      <vt:lpstr>Доходы бюджета муниципального образования поселок Правохеттинский </vt:lpstr>
      <vt:lpstr>Презентация PowerPoint</vt:lpstr>
      <vt:lpstr>Как формируется доходная часть бюджета?</vt:lpstr>
      <vt:lpstr>Какие налоги от граждан поступают в бюджет? </vt:lpstr>
      <vt:lpstr>Налог на доходы физических лиц</vt:lpstr>
      <vt:lpstr>Земельный налог</vt:lpstr>
      <vt:lpstr>Доходы от использования имущества</vt:lpstr>
      <vt:lpstr>Безвозмездные поступления   2016-2019 годы, тыс. рублей</vt:lpstr>
      <vt:lpstr>Межбюджетные трансферты из бюджета муниципального образования поселок Правохеттинский</vt:lpstr>
      <vt:lpstr>Бюджет  2016-2019 годы, тыс. рублей.</vt:lpstr>
      <vt:lpstr>Как детализируются расходы?</vt:lpstr>
      <vt:lpstr>Презентация PowerPoint</vt:lpstr>
      <vt:lpstr>Распределение расходов бюджета  муниципального образования  поселок Правохеттинский на 2017 год</vt:lpstr>
      <vt:lpstr>Распределение расходов бюджета  муниципального образования  поселок Правохеттинский на 2018 год</vt:lpstr>
      <vt:lpstr> Распределение расходов бюджета  муниципального образования  поселок Правохеттинский на 2019 год</vt:lpstr>
      <vt:lpstr>Расходы бюджета на 2016-2019 г.г.</vt:lpstr>
      <vt:lpstr>Распределение бюджетных ассигнований по муниципальным программам и непрограммным направлениям деятельности расходов бюджета муниципального образования поселок Правохеттинский на 2017 год</vt:lpstr>
      <vt:lpstr>Распределение бюджетных ассигнований по муниципальным программам и непрограммным направлениям деятельности расходов бюджета муниципального образования поселок Правохеттинский на 2018 год</vt:lpstr>
      <vt:lpstr>Распределение бюджетных ассигнований по муниципальным программам и непрограммным направлениям деятельности расходов бюджета муниципального образования поселок Правохеттинский на 2019 год</vt:lpstr>
      <vt:lpstr>Презентация PowerPoint</vt:lpstr>
      <vt:lpstr>Источники внутреннего финансирования дефицита                                                                                                                                                   бюджета на 2017 год</vt:lpstr>
      <vt:lpstr>Спасибо  за 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StepanovaSD</dc:creator>
  <cp:lastModifiedBy>SUFD</cp:lastModifiedBy>
  <cp:revision>1043</cp:revision>
  <dcterms:created xsi:type="dcterms:W3CDTF">2015-10-08T07:38:43Z</dcterms:created>
  <dcterms:modified xsi:type="dcterms:W3CDTF">2017-03-03T08:50:12Z</dcterms:modified>
</cp:coreProperties>
</file>