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70" r:id="rId9"/>
    <p:sldId id="272" r:id="rId10"/>
    <p:sldId id="274" r:id="rId11"/>
    <p:sldId id="276" r:id="rId12"/>
    <p:sldId id="278" r:id="rId13"/>
    <p:sldId id="290" r:id="rId14"/>
    <p:sldId id="292" r:id="rId15"/>
    <p:sldId id="280" r:id="rId16"/>
    <p:sldId id="282" r:id="rId17"/>
    <p:sldId id="284" r:id="rId18"/>
    <p:sldId id="286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5" autoAdjust="0"/>
  </p:normalViewPr>
  <p:slideViewPr>
    <p:cSldViewPr>
      <p:cViewPr>
        <p:scale>
          <a:sx n="68" d="100"/>
          <a:sy n="68" d="100"/>
        </p:scale>
        <p:origin x="-122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7"/>
  <c:chart>
    <c:plotArea>
      <c:layout/>
      <c:barChart>
        <c:barDir val="col"/>
        <c:grouping val="clustered"/>
        <c:ser>
          <c:idx val="1"/>
          <c:order val="0"/>
          <c:tx>
            <c:strRef>
              <c:f>Лист1!$B$1</c:f>
              <c:strCache>
                <c:ptCount val="1"/>
                <c:pt idx="0">
                  <c:v>Доходы бюджета, тыс. руб.</c:v>
                </c:pt>
              </c:strCache>
            </c:strRef>
          </c:tx>
          <c:dLbls>
            <c:dLblPos val="in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45589.9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Расходы бюджета, тыс. руб.</c:v>
                </c:pt>
              </c:strCache>
            </c:strRef>
          </c:tx>
          <c:dLbls>
            <c:dLblPos val="in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45212.880000000005</c:v>
                </c:pt>
              </c:numCache>
            </c:numRef>
          </c:val>
        </c:ser>
        <c:ser>
          <c:idx val="0"/>
          <c:order val="2"/>
          <c:tx>
            <c:strRef>
              <c:f>Лист1!$D$1</c:f>
              <c:strCache>
                <c:ptCount val="1"/>
                <c:pt idx="0">
                  <c:v>Профицит бюджета, тыс. руб.</c:v>
                </c:pt>
              </c:strCache>
            </c:strRef>
          </c:tx>
          <c:dLbls>
            <c:dLblPos val="in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377.04</c:v>
                </c:pt>
              </c:numCache>
            </c:numRef>
          </c:val>
        </c:ser>
        <c:dLbls>
          <c:showVal val="1"/>
        </c:dLbls>
        <c:axId val="72877568"/>
        <c:axId val="72879104"/>
      </c:barChart>
      <c:catAx>
        <c:axId val="72877568"/>
        <c:scaling>
          <c:orientation val="minMax"/>
        </c:scaling>
        <c:axPos val="b"/>
        <c:numFmt formatCode="General" sourceLinked="1"/>
        <c:tickLblPos val="nextTo"/>
        <c:crossAx val="72879104"/>
        <c:crosses val="autoZero"/>
        <c:auto val="1"/>
        <c:lblAlgn val="ctr"/>
        <c:lblOffset val="100"/>
        <c:tickMarkSkip val="10"/>
      </c:catAx>
      <c:valAx>
        <c:axId val="72879104"/>
        <c:scaling>
          <c:orientation val="minMax"/>
          <c:max val="48000"/>
          <c:min val="0"/>
        </c:scaling>
        <c:axPos val="l"/>
        <c:majorGridlines/>
        <c:numFmt formatCode="General" sourceLinked="1"/>
        <c:tickLblPos val="nextTo"/>
        <c:crossAx val="72877568"/>
        <c:crosses val="autoZero"/>
        <c:crossBetween val="between"/>
        <c:majorUnit val="10000"/>
        <c:minorUnit val="1000"/>
        <c:dispUnits>
          <c:builtInUnit val="thousands"/>
          <c:dispUnitsLbl>
            <c:layout>
              <c:manualLayout>
                <c:xMode val="edge"/>
                <c:yMode val="edge"/>
                <c:x val="0"/>
                <c:y val="0.10308587598425199"/>
              </c:manualLayout>
            </c:layout>
          </c:dispUnitsLbl>
        </c:dispUnits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dLbls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8408.1299999999974</c:v>
                </c:pt>
                <c:pt idx="1">
                  <c:v>37181.769999999997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8877231233566679E-3"/>
          <c:y val="0.10068325741584269"/>
          <c:w val="0.65790924850942512"/>
          <c:h val="0.87514006380243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explosion val="12"/>
          <c:dPt>
            <c:idx val="7"/>
            <c:explosion val="0"/>
          </c:dPt>
          <c:dLbls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Налог на доходы физических лиц </c:v>
                </c:pt>
                <c:pt idx="1">
                  <c:v>Налог на имущество физических лиц</c:v>
                </c:pt>
                <c:pt idx="2">
                  <c:v>Земельный налог </c:v>
                </c:pt>
                <c:pt idx="3">
                  <c:v>Государственная пошлина за совершение нотариальных действий (за исключением действий, совершаемых консульскими учреждениями Российской Федерации)</c:v>
                </c:pt>
                <c:pt idx="4">
                  <c:v>Доходы от использования имущества, находящегося в государственной и муниципальной собственности</c:v>
                </c:pt>
                <c:pt idx="5">
                  <c:v>Доходы от оказания платных услуг (работ) и компенсации затрат государства</c:v>
                </c:pt>
                <c:pt idx="6">
                  <c:v>Доходы от компенсации затрат государства</c:v>
                </c:pt>
                <c:pt idx="7">
                  <c:v>Безвозмездные поступления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5753.09</c:v>
                </c:pt>
                <c:pt idx="1">
                  <c:v>115.9</c:v>
                </c:pt>
                <c:pt idx="2">
                  <c:v>196.22</c:v>
                </c:pt>
                <c:pt idx="3">
                  <c:v>12.739999999999998</c:v>
                </c:pt>
                <c:pt idx="4">
                  <c:v>1946.3799999999999</c:v>
                </c:pt>
                <c:pt idx="5">
                  <c:v>366.78999999999996</c:v>
                </c:pt>
                <c:pt idx="6">
                  <c:v>17</c:v>
                </c:pt>
                <c:pt idx="7">
                  <c:v>37181.769999999997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9722808576824791"/>
          <c:y val="1.4105972352278317E-2"/>
          <c:w val="0.29174883346294861"/>
          <c:h val="0.98530560096497211"/>
        </c:manualLayout>
      </c:layout>
      <c:txPr>
        <a:bodyPr/>
        <a:lstStyle/>
        <a:p>
          <a:pPr algn="just">
            <a:defRPr sz="1000" kern="0" spc="-1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1"/>
          <c:order val="0"/>
          <c:tx>
            <c:strRef>
              <c:f>Лист1!$C$1</c:f>
              <c:strCache>
                <c:ptCount val="1"/>
                <c:pt idx="0">
                  <c:v>Исполнение бюджета муниципального образования поселок Правохеттинский в 2017 году в разрезе источников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Лист1!$A$2:$A$8</c:f>
              <c:strCache>
                <c:ptCount val="7"/>
                <c:pt idx="0">
                  <c:v>НАЛОГИ НА ПРИБЫЛЬ, ДОХОДЫ</c:v>
                </c:pt>
                <c:pt idx="1">
                  <c:v>НАЛОГИ НА ИМУЩЕСТВО</c:v>
                </c:pt>
                <c:pt idx="2">
                  <c:v>ГОСУДАРСТВЕННАЯ ПОШЛИНА</c:v>
                </c:pt>
                <c:pt idx="3">
                  <c:v>ДОХОДЫ ОТ ИСПОЛЬЗОВАНИЯ ИМУЩЕСТВА, НАХОДЯЩЕГОСЯ В ГОСУДАРСТВЕННОЙ  И МУНИЦИПАЛЬНОЙ СОБСТВЕННОСТИ</c:v>
                </c:pt>
                <c:pt idx="4">
                  <c:v>Доходы от оказания платных услуг (работ) и компенсации затрат государства</c:v>
                </c:pt>
                <c:pt idx="5">
                  <c:v>Штрафы, санкции, возмещение ущерба</c:v>
                </c:pt>
                <c:pt idx="6">
                  <c:v>БЕЗВОЗМЕЗДНЫЕ ПОСТУПЛЕНИЯ</c:v>
                </c:pt>
              </c:strCache>
            </c:strRef>
          </c:cat>
          <c:val>
            <c:numRef>
              <c:f>Лист1!$C$2:$C$8</c:f>
              <c:numCache>
                <c:formatCode>0.00%</c:formatCode>
                <c:ptCount val="7"/>
                <c:pt idx="0">
                  <c:v>1.0158999999999998</c:v>
                </c:pt>
                <c:pt idx="1">
                  <c:v>1.0266999999999997</c:v>
                </c:pt>
                <c:pt idx="2">
                  <c:v>1.0616999999999999</c:v>
                </c:pt>
                <c:pt idx="3">
                  <c:v>0.96830000000000005</c:v>
                </c:pt>
                <c:pt idx="4">
                  <c:v>0.99939999999999996</c:v>
                </c:pt>
                <c:pt idx="5" formatCode="0%">
                  <c:v>1</c:v>
                </c:pt>
                <c:pt idx="6">
                  <c:v>0.99709999999999999</c:v>
                </c:pt>
              </c:numCache>
            </c:numRef>
          </c:val>
        </c:ser>
        <c:dLbls>
          <c:showVal val="1"/>
        </c:dLbls>
        <c:axId val="95459584"/>
        <c:axId val="95461376"/>
      </c:barChart>
      <c:catAx>
        <c:axId val="95459584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461376"/>
        <c:crosses val="autoZero"/>
        <c:auto val="1"/>
        <c:lblAlgn val="ctr"/>
        <c:lblOffset val="100"/>
      </c:catAx>
      <c:valAx>
        <c:axId val="95461376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45958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поселок Правохеттинский по разделам в 2017 году в процентах к общему объему, тыс. руб.
</c:v>
                </c:pt>
              </c:strCache>
            </c:strRef>
          </c:tx>
          <c:explosion val="25"/>
          <c:dLbls>
            <c:dLblPos val="bestFit"/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 - 60,37%</c:v>
                </c:pt>
                <c:pt idx="1">
                  <c:v>Национальная оборона - 0,44%</c:v>
                </c:pt>
                <c:pt idx="2">
                  <c:v>Национальная безопасность и правоохранительная деятельность - 1,06%</c:v>
                </c:pt>
                <c:pt idx="3">
                  <c:v>Национальная экономика - 0,67%</c:v>
                </c:pt>
                <c:pt idx="4">
                  <c:v>Жилищно-коммунальное хозяйство - 11,02%</c:v>
                </c:pt>
                <c:pt idx="5">
                  <c:v>Культура,  кинематография - 16,53%</c:v>
                </c:pt>
                <c:pt idx="6">
                  <c:v>Социальная политика - 9,77%</c:v>
                </c:pt>
                <c:pt idx="7">
                  <c:v>Физическая культура и спорт - 0,13%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27296.45</c:v>
                </c:pt>
                <c:pt idx="1">
                  <c:v>197.9</c:v>
                </c:pt>
                <c:pt idx="2">
                  <c:v>479.38</c:v>
                </c:pt>
                <c:pt idx="3">
                  <c:v>304.89999999999992</c:v>
                </c:pt>
                <c:pt idx="4">
                  <c:v>4980.9800000000005</c:v>
                </c:pt>
                <c:pt idx="5">
                  <c:v>7475.37</c:v>
                </c:pt>
                <c:pt idx="6">
                  <c:v>4417.8900000000003</c:v>
                </c:pt>
                <c:pt idx="7">
                  <c:v>59.99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Жилищное хозяйство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2017 г., тыс. 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4430.29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Благоустройство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2017 г., тыс. 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550.67999999999995</c:v>
                </c:pt>
              </c:numCache>
            </c:numRef>
          </c:val>
        </c:ser>
        <c:dLbls>
          <c:showVal val="1"/>
        </c:dLbls>
        <c:shape val="pyramid"/>
        <c:axId val="95910912"/>
        <c:axId val="95924992"/>
        <c:axId val="0"/>
      </c:bar3DChart>
      <c:catAx>
        <c:axId val="95910912"/>
        <c:scaling>
          <c:orientation val="minMax"/>
        </c:scaling>
        <c:axPos val="b"/>
        <c:tickLblPos val="nextTo"/>
        <c:crossAx val="95924992"/>
        <c:crosses val="autoZero"/>
        <c:auto val="1"/>
        <c:lblAlgn val="ctr"/>
        <c:lblOffset val="100"/>
      </c:catAx>
      <c:valAx>
        <c:axId val="95924992"/>
        <c:scaling>
          <c:orientation val="minMax"/>
          <c:max val="4500"/>
          <c:min val="0"/>
        </c:scaling>
        <c:axPos val="l"/>
        <c:majorGridlines/>
        <c:numFmt formatCode="General" sourceLinked="1"/>
        <c:tickLblPos val="nextTo"/>
        <c:crossAx val="95910912"/>
        <c:crosses val="autoZero"/>
        <c:crossBetween val="between"/>
        <c:majorUnit val="500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layout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explosion val="25"/>
          <c:dLbls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Программные расходы бюджета - 98,72%</c:v>
                </c:pt>
                <c:pt idx="1">
                  <c:v>Непрограммные расходы бюджета - 1,28%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44635.67</c:v>
                </c:pt>
                <c:pt idx="1">
                  <c:v>577.20000000000005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04664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59632" y="1700808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поселок Правохеттинский за 2017 год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 algn="ctr">
              <a:buClr>
                <a:schemeClr val="bg1">
                  <a:lumMod val="25000"/>
                </a:schemeClr>
              </a:buClr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Доходы бюджета 2017 год</a:t>
            </a: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0312" y="5301208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259632" y="1196752"/>
          <a:ext cx="554461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1"/>
            <a:ext cx="6912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 algn="ctr">
              <a:buClr>
                <a:schemeClr val="bg1">
                  <a:lumMod val="25000"/>
                </a:schemeClr>
              </a:buClr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доходов бюджета муниципального образования поселок Правохеттинский  за 2017 год</a:t>
            </a: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23528" y="1556792"/>
          <a:ext cx="7128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39552" y="404664"/>
          <a:ext cx="7272808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47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Динамика поступления доходов в бюджет муниципального образования поселок Правохеттинский в 2015-2017 гг.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7" y="1268760"/>
          <a:ext cx="6984776" cy="5350187"/>
        </p:xfrm>
        <a:graphic>
          <a:graphicData uri="http://schemas.openxmlformats.org/drawingml/2006/table">
            <a:tbl>
              <a:tblPr/>
              <a:tblGrid>
                <a:gridCol w="3166827"/>
                <a:gridCol w="1420631"/>
                <a:gridCol w="1272651"/>
                <a:gridCol w="1124667"/>
              </a:tblGrid>
              <a:tr h="49656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г., тыс.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г., тыс. руб.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г., тыс.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78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4488,03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5307,13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5753,09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71,25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307,21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124,76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196,23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15,18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12,74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1733,95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1889,43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1946,38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50,32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366,79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21,45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34674,00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34714,00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36198,00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188,40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189,00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0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385,47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829,51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17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 прочих остатков дотаций, субвенций, иных межбюджетных трансфертов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-3355,91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-47,64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0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доходов: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38532,6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42756,22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45589,9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4766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поселок Правохеттинский по разделу в 2015-2017 гг.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7" y="1268760"/>
          <a:ext cx="6984776" cy="4132655"/>
        </p:xfrm>
        <a:graphic>
          <a:graphicData uri="http://schemas.openxmlformats.org/drawingml/2006/table">
            <a:tbl>
              <a:tblPr/>
              <a:tblGrid>
                <a:gridCol w="3166827"/>
                <a:gridCol w="1420631"/>
                <a:gridCol w="1272651"/>
                <a:gridCol w="1124667"/>
              </a:tblGrid>
              <a:tr h="49656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г., тыс.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г., тыс. руб.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г., тыс. руб.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94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24660,2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24466,52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27296,45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185,00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185,00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430,97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479,38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306,79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4505,88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4605,64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4980,98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 кинематография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7351,17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9022,43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7475,37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5121,58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5058,2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4417,89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4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110,47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59,99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0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расходов: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42473,86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44051,09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45212,87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9512" y="188640"/>
          <a:ext cx="7440488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620688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поселок Правохеттинский  в 2017 году  в сфере жилищно-коммунального хозяйства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26064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Муниципальные программы муниципального образования поселок Правохеттинский в 2017 году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052736"/>
            <a:ext cx="295232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Муниципальной программой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является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ресурсам, и инструментов муниципальной политики, обеспечивающих в рамках реализации ключевых муниципальных функций достижение приоритетов и целей муниципальной политики в сфере социально-экономического развития и обеспечения национальной безопасности Российской Федерации.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944" y="980728"/>
            <a:ext cx="31683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Муниципальные программы, финансируемые в бюджете в 2017 году (всего 44 635,67 тыс. руб.):</a:t>
            </a: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"Обеспечение качественным жильем « - 2,77%</a:t>
            </a: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"Обеспечение качественными услугами жилищно-коммунального хозяйства в муниципальном образовании  поселок Правохеттинский“ – 8,39%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"Содействие занятости населения муниципального образования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поселок Правохеттинский“ – 0,25%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"Развитие физической культуры и спорта  муниципального образования поселок Правохеттинский“ – 0,13%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"Защита населения и территории муниципального образования поселок Правохеттинский от чрезвычайных ситуаций природного и техногенного характера, обеспечение пожарной безопасности “ – 1,07%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"Основные направления развития культуры муниципального образования посёлок Правохеттинский“ – 16,74%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"Основные направления градостроительной политики“ – 0,43%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"Совершенствование муниципального управления в муниципальном образовании поселок Правохеттинский« – 70,2%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69269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Доля программных расходов в бюджете муниципального образования поселок Правохеттинский в 2017 году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755576" y="1556792"/>
          <a:ext cx="669674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Малова Галина Петровна</a:t>
            </a:r>
            <a:endParaRPr lang="ru-RU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Адрес: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629745, Ямало-Ненецкий автономный округ,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Надымский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п. Правохеттинский, ул. Газовиков, д. 1б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Телефон, факс: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8(3499) 514-458, факс 514-458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admhetta@gmail.com</a:t>
            </a:r>
            <a:endParaRPr lang="ru-RU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Режим работы: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понедельник - четверг – с 9.00 до 17.15;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пятница – с 9.00 до 17.00;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обеденный перерыв – с 13.00 до 14.00;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суббота, воскресенье – выходные дни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12360" y="5301208"/>
            <a:ext cx="11521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69269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Отдел по финансам и экономике Администрации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62880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1700808"/>
            <a:ext cx="7272808" cy="432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Бюджетная отчетность  за 2017 год сформирована в соответствии со статье 264.2 БКРФ, приказом Минфина Российской Федерации № 191н от  28 декабря 2010 года «Об утверждении Инструкции о порядке составления и представления годовой, квартальной и месячной отчетности об исполнении бюджетов бюджетной системы Российской Федерации».</a:t>
            </a:r>
          </a:p>
          <a:p>
            <a:pPr marL="457200" indent="-457200" algn="just"/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2. Документом регулирующим деятельность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  является Решение Собрания депутатов муниципального образования поселок Правохеттинский  от 30 апреля 2013 года № 34 «Об утверждении Положения о бюджетном процессе муниципального образования поселок Правохеттинский» .</a:t>
            </a:r>
          </a:p>
          <a:p>
            <a:pPr indent="360363" algn="just">
              <a:lnSpc>
                <a:spcPct val="120000"/>
              </a:lnSpc>
            </a:pP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04664"/>
            <a:ext cx="6480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Формирование годовой отчетности  за 2017 год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1700808"/>
            <a:ext cx="727280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>
              <a:lnSpc>
                <a:spcPct val="12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Бюджет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indent="360363" algn="just">
              <a:lnSpc>
                <a:spcPct val="80000"/>
              </a:lnSpc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360363" algn="just">
              <a:lnSpc>
                <a:spcPct val="12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Бюджетный процесс 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1196752"/>
            <a:ext cx="6984776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Межбюджетные отношения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денежные средства, предоставляемые из одного бюджета бюджетной системы Российской Федерации другому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предоставляются на финансирование «переданных» другим публично-правовым образованиям полномочий</a:t>
            </a: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90488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предоставляются на условиях долевого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расходов других бюджетов</a:t>
            </a: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76672"/>
            <a:ext cx="66967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Доходы бюджета-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составляют собственные доходы (налоговые и неналоговые) и безвозмездные поступления от других бюджетов в виде дотаций, субвенций и иных межбюджетных трансфертов</a:t>
            </a: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08000"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Расходы бюджета–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 расходы на оказание           государственных (муниципальных) услуг, социальное обеспечение населения, бюджетные инвестиции, предоставление межбюджетных трансфертов, обслуживание государственного (муниципального) долга</a:t>
            </a: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бюджета – превышение доходов бюджета над расходами бюджета</a:t>
            </a: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Дефицит бюджета – превышение расходов бюджета над расходами бюджета</a:t>
            </a:r>
          </a:p>
          <a:p>
            <a:pPr marL="273050" indent="-90488" algn="just">
              <a:buClr>
                <a:schemeClr val="bg1">
                  <a:lumMod val="25000"/>
                </a:schemeClr>
              </a:buClr>
              <a:buFont typeface="Arial" pitchFamily="34" charset="0"/>
              <a:buChar char="•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1832" y="5373216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79510" y="1328977"/>
          <a:ext cx="7200799" cy="5052353"/>
        </p:xfrm>
        <a:graphic>
          <a:graphicData uri="http://schemas.openxmlformats.org/drawingml/2006/table">
            <a:tbl>
              <a:tblPr/>
              <a:tblGrid>
                <a:gridCol w="2087007"/>
                <a:gridCol w="935377"/>
                <a:gridCol w="835683"/>
                <a:gridCol w="835683"/>
                <a:gridCol w="835683"/>
                <a:gridCol w="835683"/>
                <a:gridCol w="835683"/>
              </a:tblGrid>
              <a:tr h="32131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Единица измерения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отчет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Arial Narrow"/>
                          <a:ea typeface="Times New Roman"/>
                          <a:cs typeface="Times New Roman"/>
                        </a:rPr>
                        <a:t>1. Демографические показатели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47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Среднегодовая численность постоянного населения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1338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1242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1246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1251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1268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4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% к предыдущему году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95,44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92,83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100,32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100,40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101,36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городского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4724">
                <a:tc>
                  <a:txBody>
                    <a:bodyPr/>
                    <a:lstStyle/>
                    <a:p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% к предыдущему году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сельского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1338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1242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1246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1251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1268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4724">
                <a:tc>
                  <a:txBody>
                    <a:bodyPr/>
                    <a:lstStyle/>
                    <a:p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% к предыдущему году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95,44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92,83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100,32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100,40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101,36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8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численность детей в возрасте до 18 лет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349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347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трудоспособное население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863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741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744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747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пенсионеры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183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152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Число родившихся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21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число умерших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5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Естественный прирост, убыль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16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Arial Narrow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260" marR="5326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79512" y="33265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социально-экономического развития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1832" y="5517232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33265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социально-экономического развития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39554" y="1589767"/>
          <a:ext cx="7056783" cy="4935576"/>
        </p:xfrm>
        <a:graphic>
          <a:graphicData uri="http://schemas.openxmlformats.org/drawingml/2006/table">
            <a:tbl>
              <a:tblPr/>
              <a:tblGrid>
                <a:gridCol w="2045267"/>
                <a:gridCol w="916671"/>
                <a:gridCol w="818969"/>
                <a:gridCol w="818969"/>
                <a:gridCol w="818969"/>
                <a:gridCol w="818969"/>
                <a:gridCol w="818969"/>
              </a:tblGrid>
              <a:tr h="2631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 Narrow"/>
                          <a:ea typeface="Times New Roman"/>
                          <a:cs typeface="Times New Roman"/>
                        </a:rPr>
                        <a:t>4.Труд и занятость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Численность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трудовых ресурсов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тыс. человек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0,806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0,743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0,736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0,741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0,758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81400">
                <a:tc>
                  <a:txBody>
                    <a:bodyPr/>
                    <a:lstStyle/>
                    <a:p>
                      <a:pPr indent="26670"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 Narrow"/>
                          <a:ea typeface="Times New Roman"/>
                          <a:cs typeface="Times New Roman"/>
                        </a:rPr>
                        <a:t>Численность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6670"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 Narrow"/>
                          <a:ea typeface="Times New Roman"/>
                          <a:cs typeface="Times New Roman"/>
                        </a:rPr>
                        <a:t>занятых в экономике (среднегодовая) - всего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6670"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 Narrow"/>
                          <a:ea typeface="Times New Roman"/>
                          <a:cs typeface="Times New Roman"/>
                        </a:rPr>
                        <a:t>(в соответствии с распределением показателей  в разрезе муниципальных образований)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тыс. человек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0,403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0,378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0,383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0,381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0,400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2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Фонд оплаты труда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(без социальных выплат)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424,5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421,0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443,2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455,7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495,9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80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Среднемесячная заработная плата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на одного работника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рублей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87782,46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92813,71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96431,90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99673,88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103317,08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Выплаты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социального характера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27,85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31,00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33,59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34,82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36,08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15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в том числе необлагаемые налогом на доходы физических лиц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11,81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12,10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12,63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12,97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13,32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1832" y="5517232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33265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социально-экономического развития муниципального образования поселок Правохеттинский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39552" y="1484783"/>
          <a:ext cx="6624735" cy="4680521"/>
        </p:xfrm>
        <a:graphic>
          <a:graphicData uri="http://schemas.openxmlformats.org/drawingml/2006/table">
            <a:tbl>
              <a:tblPr/>
              <a:tblGrid>
                <a:gridCol w="1920047"/>
                <a:gridCol w="860548"/>
                <a:gridCol w="768828"/>
                <a:gridCol w="768828"/>
                <a:gridCol w="768828"/>
                <a:gridCol w="768828"/>
                <a:gridCol w="768828"/>
              </a:tblGrid>
              <a:tr h="305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Arial Narrow"/>
                          <a:ea typeface="Times New Roman"/>
                          <a:cs typeface="Times New Roman"/>
                        </a:rPr>
                        <a:t>6. Жилой фонд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общая площадь жилого фонда-всего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тыс.кв.м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31,30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31,30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31,30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31,30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31,30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167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Жилой фонд, находящихся на балансе муниципального образования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тыс. кв.м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5,66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5,66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5,66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5,66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5,66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19111">
                <a:tc>
                  <a:txBody>
                    <a:bodyPr/>
                    <a:lstStyle/>
                    <a:p>
                      <a:pPr marL="29210"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средняя обеспеченность жилым фондом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кв.м общ.площади/численность населения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23,39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25,20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25,12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25,02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24,68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55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ветхий и аварийный фонд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тыс.кв.м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2,40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2,40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2,40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2,40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2,40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331">
                <a:tc>
                  <a:txBody>
                    <a:bodyPr/>
                    <a:lstStyle/>
                    <a:p>
                      <a:pPr indent="-55880"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удельный вес населения, нуждающегося в улучшении жилищных условий в общей численности населения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7,70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3,60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1,80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 Narrow"/>
                          <a:ea typeface="Times New Roman"/>
                          <a:cs typeface="Times New Roman"/>
                        </a:rPr>
                        <a:t>1,80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 Narrow"/>
                          <a:ea typeface="Times New Roman"/>
                          <a:cs typeface="Times New Roman"/>
                        </a:rPr>
                        <a:t>1,80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15" marR="672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88640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548680"/>
            <a:ext cx="6912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90488" algn="ctr">
              <a:buClr>
                <a:schemeClr val="bg1">
                  <a:lumMod val="25000"/>
                </a:schemeClr>
              </a:buClr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параметры бюджета муниципального образования поселок Правохеттинский за 2017 год</a:t>
            </a: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5373216"/>
            <a:ext cx="151216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827584" y="1412776"/>
          <a:ext cx="6408712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1276</Words>
  <Application>Microsoft Office PowerPoint</Application>
  <PresentationFormat>Экран (4:3)</PresentationFormat>
  <Paragraphs>369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Шмидгаль С.А.</cp:lastModifiedBy>
  <cp:revision>97</cp:revision>
  <dcterms:modified xsi:type="dcterms:W3CDTF">2018-03-28T12:03:54Z</dcterms:modified>
</cp:coreProperties>
</file>