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1.xml" ContentType="application/vnd.openxmlformats-officedocument.drawingml.chartshapes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drawings/drawing2.xml" ContentType="application/vnd.openxmlformats-officedocument.drawingml.chartshapes+xml"/>
  <Override PartName="/ppt/charts/chart15.xml" ContentType="application/vnd.openxmlformats-officedocument.drawingml.chart+xml"/>
  <Override PartName="/ppt/drawings/drawing3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1" r:id="rId1"/>
  </p:sldMasterIdLst>
  <p:notesMasterIdLst>
    <p:notesMasterId r:id="rId38"/>
  </p:notesMasterIdLst>
  <p:sldIdLst>
    <p:sldId id="340" r:id="rId2"/>
    <p:sldId id="341" r:id="rId3"/>
    <p:sldId id="346" r:id="rId4"/>
    <p:sldId id="345" r:id="rId5"/>
    <p:sldId id="344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43" r:id="rId15"/>
    <p:sldId id="314" r:id="rId16"/>
    <p:sldId id="318" r:id="rId17"/>
    <p:sldId id="323" r:id="rId18"/>
    <p:sldId id="324" r:id="rId19"/>
    <p:sldId id="376" r:id="rId20"/>
    <p:sldId id="370" r:id="rId21"/>
    <p:sldId id="371" r:id="rId22"/>
    <p:sldId id="322" r:id="rId23"/>
    <p:sldId id="348" r:id="rId24"/>
    <p:sldId id="353" r:id="rId25"/>
    <p:sldId id="349" r:id="rId26"/>
    <p:sldId id="350" r:id="rId27"/>
    <p:sldId id="355" r:id="rId28"/>
    <p:sldId id="357" r:id="rId29"/>
    <p:sldId id="377" r:id="rId30"/>
    <p:sldId id="378" r:id="rId31"/>
    <p:sldId id="337" r:id="rId32"/>
    <p:sldId id="333" r:id="rId33"/>
    <p:sldId id="372" r:id="rId34"/>
    <p:sldId id="373" r:id="rId35"/>
    <p:sldId id="375" r:id="rId36"/>
    <p:sldId id="332" r:id="rId37"/>
  </p:sldIdLst>
  <p:sldSz cx="9144000" cy="6858000" type="screen4x3"/>
  <p:notesSz cx="6669088" cy="98964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595" autoAdjust="0"/>
  </p:normalViewPr>
  <p:slideViewPr>
    <p:cSldViewPr>
      <p:cViewPr>
        <p:scale>
          <a:sx n="70" d="100"/>
          <a:sy n="70" d="100"/>
        </p:scale>
        <p:origin x="-234" y="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openxmlformats.org/officeDocument/2006/relationships/image" Target="../media/image19.jpeg"/><Relationship Id="rId1" Type="http://schemas.openxmlformats.org/officeDocument/2006/relationships/image" Target="../media/image14.jpeg"/><Relationship Id="rId4" Type="http://schemas.openxmlformats.org/officeDocument/2006/relationships/chartUserShapes" Target="../drawings/drawing3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8.xlsx"/><Relationship Id="rId1" Type="http://schemas.openxmlformats.org/officeDocument/2006/relationships/image" Target="../media/image13.jpeg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image" Target="../media/image14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1.2319356522177726E-2"/>
                  <c:y val="2.71337372770548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399195652722205E-2"/>
                  <c:y val="2.71337372770548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0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Лист1!$A$2:$A$3</c:f>
              <c:strCache>
                <c:ptCount val="2"/>
                <c:pt idx="0">
                  <c:v>исполнение 2015 год</c:v>
                </c:pt>
                <c:pt idx="1">
                  <c:v>исполнение 2016 год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3941</c:v>
                </c:pt>
                <c:pt idx="1">
                  <c:v>1295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859276087449968E-2"/>
                  <c:y val="-8.14012118311637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018954348538759E-2"/>
                  <c:y val="-5.42674745541095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0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исполнение 2015 год</c:v>
                </c:pt>
                <c:pt idx="1">
                  <c:v>исполнение 2016 год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42474</c:v>
                </c:pt>
                <c:pt idx="1">
                  <c:v>44051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2.0018954348538759E-2"/>
                  <c:y val="-1.89936160939382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098793479083338E-2"/>
                  <c:y val="-5.42674745541095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0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исполнение 2015 год</c:v>
                </c:pt>
                <c:pt idx="1">
                  <c:v>исполнение 2016 год</c:v>
                </c:pt>
              </c:strCache>
            </c:strRef>
          </c:cat>
          <c:val>
            <c:numRef>
              <c:f>Лист1!$D$2:$D$3</c:f>
              <c:numCache>
                <c:formatCode>#,##0</c:formatCode>
                <c:ptCount val="2"/>
                <c:pt idx="0">
                  <c:v>38533</c:v>
                </c:pt>
                <c:pt idx="1">
                  <c:v>42756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5021696"/>
        <c:axId val="98173312"/>
        <c:axId val="0"/>
      </c:bar3DChart>
      <c:catAx>
        <c:axId val="9502169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 baseline="0"/>
            </a:pPr>
            <a:endParaRPr lang="ru-RU"/>
          </a:p>
        </c:txPr>
        <c:crossAx val="98173312"/>
        <c:crosses val="autoZero"/>
        <c:auto val="1"/>
        <c:lblAlgn val="ctr"/>
        <c:lblOffset val="100"/>
        <c:noMultiLvlLbl val="0"/>
      </c:catAx>
      <c:valAx>
        <c:axId val="98173312"/>
        <c:scaling>
          <c:orientation val="minMax"/>
        </c:scaling>
        <c:delete val="0"/>
        <c:axPos val="b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9502169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6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2418136020152"/>
          <c:y val="0.30401529636711438"/>
          <c:w val="0.75692695214105865"/>
          <c:h val="0.45697896749522376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20443">
              <a:solidFill>
                <a:srgbClr val="000000"/>
              </a:solidFill>
              <a:prstDash val="solid"/>
            </a:ln>
          </c:spPr>
          <c:explosion val="21"/>
          <c:dPt>
            <c:idx val="1"/>
            <c:bubble3D val="0"/>
            <c:spPr>
              <a:solidFill>
                <a:srgbClr val="993366"/>
              </a:solidFill>
              <a:ln w="20443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99CC00"/>
              </a:solidFill>
              <a:ln w="20443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00FFFF"/>
              </a:solidFill>
              <a:ln w="20443">
                <a:solidFill>
                  <a:srgbClr val="0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660066"/>
              </a:solidFill>
              <a:ln w="20443">
                <a:solidFill>
                  <a:srgbClr val="000000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8080"/>
              </a:solidFill>
              <a:ln w="20443">
                <a:solidFill>
                  <a:srgbClr val="000000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3366FF"/>
              </a:solidFill>
              <a:ln w="20443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5.4806995139523342E-2"/>
                  <c:y val="0.15175912871227609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7.5995155279791893E-2"/>
                  <c:y val="0.20337248579221748"/>
                </c:manualLayout>
              </c:layout>
              <c:tx>
                <c:rich>
                  <a:bodyPr/>
                  <a:lstStyle/>
                  <a:p>
                    <a:endParaRPr lang="ru-RU" dirty="0" smtClean="0"/>
                  </a:p>
                  <a:p>
                    <a:r>
                      <a:rPr lang="ru-RU" dirty="0" smtClean="0"/>
                      <a:t>Приобретение </a:t>
                    </a:r>
                    <a:r>
                      <a:rPr lang="ru-RU" dirty="0"/>
                      <a:t>услуг
</a:t>
                    </a:r>
                    <a:r>
                      <a:rPr lang="ru-RU" dirty="0" smtClean="0"/>
                      <a:t>14%</a:t>
                    </a:r>
                    <a:endParaRPr lang="ru-RU" dirty="0"/>
                  </a:p>
                </c:rich>
              </c:tx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"/>
                  <c:y val="7.930199907250722E-2"/>
                </c:manualLayout>
              </c:layout>
              <c:tx>
                <c:rich>
                  <a:bodyPr/>
                  <a:lstStyle/>
                  <a:p>
                    <a:r>
                      <a:rPr lang="ru-RU" sz="1320" baseline="0" dirty="0" smtClean="0"/>
                      <a:t>Безвозмездные перечисления бюджетам</a:t>
                    </a:r>
                    <a:r>
                      <a:rPr lang="ru-RU" sz="1200" dirty="0"/>
                      <a:t>
</a:t>
                    </a:r>
                    <a:r>
                      <a:rPr lang="ru-RU" sz="1200" dirty="0" smtClean="0"/>
                      <a:t>0,1%</a:t>
                    </a:r>
                    <a:endParaRPr lang="ru-RU" sz="1200" dirty="0"/>
                  </a:p>
                </c:rich>
              </c:tx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0194680670910578"/>
                  <c:y val="-0.10463834181237398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8.8655886017849891E-2"/>
                  <c:y val="-8.9866374223037518E-2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31314841979619423"/>
                  <c:y val="-0.1233765745920249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Безвозмездные </a:t>
                    </a:r>
                    <a:r>
                      <a:rPr lang="ru-RU" dirty="0"/>
                      <a:t>перечисления бюджетам
</a:t>
                    </a:r>
                    <a:r>
                      <a:rPr lang="ru-RU" dirty="0" smtClean="0"/>
                      <a:t>0,2%</a:t>
                    </a:r>
                    <a:endParaRPr lang="ru-RU" dirty="0"/>
                  </a:p>
                </c:rich>
              </c:tx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1.9348473089629763E-2"/>
                  <c:y val="-0.19394908159101745"/>
                </c:manualLayout>
              </c:layout>
              <c:tx>
                <c:rich>
                  <a:bodyPr/>
                  <a:lstStyle/>
                  <a:p>
                    <a:r>
                      <a:rPr lang="ru-RU" sz="1320" b="1" baseline="0" dirty="0" smtClean="0"/>
                      <a:t>П</a:t>
                    </a:r>
                    <a:r>
                      <a:rPr lang="ru-RU" dirty="0" smtClean="0"/>
                      <a:t>рочие </a:t>
                    </a:r>
                    <a:r>
                      <a:rPr lang="ru-RU" dirty="0"/>
                      <a:t>расходы
</a:t>
                    </a:r>
                    <a:r>
                      <a:rPr lang="ru-RU" dirty="0" smtClean="0"/>
                      <a:t>1,1%</a:t>
                    </a:r>
                    <a:endParaRPr lang="ru-RU" dirty="0"/>
                  </a:p>
                </c:rich>
              </c:tx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delete val="1"/>
            </c:dLbl>
            <c:dLbl>
              <c:idx val="8"/>
              <c:layout>
                <c:manualLayout>
                  <c:xMode val="edge"/>
                  <c:yMode val="edge"/>
                  <c:x val="0.36450381679389332"/>
                  <c:y val="0.13937282229964923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numFmt formatCode="0%" sourceLinked="0"/>
            <c:spPr>
              <a:noFill/>
              <a:ln w="27071">
                <a:noFill/>
              </a:ln>
            </c:spPr>
            <c:txPr>
              <a:bodyPr/>
              <a:lstStyle/>
              <a:p>
                <a:pPr>
                  <a:defRPr sz="132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1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'по статьям'!$B$5:$B$11</c:f>
              <c:strCache>
                <c:ptCount val="7"/>
                <c:pt idx="0">
                  <c:v>Оплата труда и начисления на оплату труда</c:v>
                </c:pt>
                <c:pt idx="1">
                  <c:v>Приобретение услуг</c:v>
                </c:pt>
                <c:pt idx="2">
                  <c:v>Безвозмездные перечисления бюджетам</c:v>
                </c:pt>
                <c:pt idx="3">
                  <c:v>Социальное обеспечение</c:v>
                </c:pt>
                <c:pt idx="4">
                  <c:v>Поступление нефинансовых активов</c:v>
                </c:pt>
                <c:pt idx="5">
                  <c:v>Безвозмездные перечисления бюджетам</c:v>
                </c:pt>
                <c:pt idx="6">
                  <c:v>Прочие расходы</c:v>
                </c:pt>
              </c:strCache>
            </c:strRef>
          </c:cat>
          <c:val>
            <c:numRef>
              <c:f>'по статьям'!$C$5:$C$11</c:f>
              <c:numCache>
                <c:formatCode>0.00</c:formatCode>
                <c:ptCount val="7"/>
                <c:pt idx="0">
                  <c:v>29136</c:v>
                </c:pt>
                <c:pt idx="1">
                  <c:v>5780</c:v>
                </c:pt>
                <c:pt idx="2">
                  <c:v>55</c:v>
                </c:pt>
                <c:pt idx="3">
                  <c:v>5058</c:v>
                </c:pt>
                <c:pt idx="4">
                  <c:v>3486</c:v>
                </c:pt>
                <c:pt idx="5">
                  <c:v>72</c:v>
                </c:pt>
                <c:pt idx="6">
                  <c:v>464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2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85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3670862684766312"/>
          <c:y val="2.9847111004760285E-2"/>
          <c:w val="0.49350056940647996"/>
          <c:h val="0.8920978865596136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txPr>
              <a:bodyPr/>
              <a:lstStyle/>
              <a:p>
                <a:pPr>
                  <a:defRPr sz="1100" b="1" i="1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Культура, кинематография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Лист1!$B$2:$B$9</c:f>
              <c:numCache>
                <c:formatCode>#,##0_ ;\-#,##0\ </c:formatCode>
                <c:ptCount val="8"/>
                <c:pt idx="0">
                  <c:v>24660</c:v>
                </c:pt>
                <c:pt idx="1">
                  <c:v>185</c:v>
                </c:pt>
                <c:pt idx="2">
                  <c:v>431</c:v>
                </c:pt>
                <c:pt idx="3">
                  <c:v>109</c:v>
                </c:pt>
                <c:pt idx="4">
                  <c:v>4506</c:v>
                </c:pt>
                <c:pt idx="5">
                  <c:v>7351</c:v>
                </c:pt>
                <c:pt idx="6">
                  <c:v>5122</c:v>
                </c:pt>
                <c:pt idx="7">
                  <c:v>110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 год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100" b="1" i="1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Культура, кинематография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Лист1!$C$2:$C$9</c:f>
              <c:numCache>
                <c:formatCode>#,##0_ ;\-#,##0\ </c:formatCode>
                <c:ptCount val="8"/>
                <c:pt idx="0">
                  <c:v>24466</c:v>
                </c:pt>
                <c:pt idx="1">
                  <c:v>185</c:v>
                </c:pt>
                <c:pt idx="2">
                  <c:v>347</c:v>
                </c:pt>
                <c:pt idx="3">
                  <c:v>307</c:v>
                </c:pt>
                <c:pt idx="4">
                  <c:v>4606</c:v>
                </c:pt>
                <c:pt idx="5">
                  <c:v>9022</c:v>
                </c:pt>
                <c:pt idx="6">
                  <c:v>5058</c:v>
                </c:pt>
                <c:pt idx="7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4885888"/>
        <c:axId val="212078592"/>
      </c:barChart>
      <c:catAx>
        <c:axId val="21488588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200" b="1" i="0" baseline="0"/>
            </a:pPr>
            <a:endParaRPr lang="ru-RU"/>
          </a:p>
        </c:txPr>
        <c:crossAx val="212078592"/>
        <c:crosses val="autoZero"/>
        <c:auto val="1"/>
        <c:lblAlgn val="ctr"/>
        <c:lblOffset val="100"/>
        <c:noMultiLvlLbl val="0"/>
      </c:catAx>
      <c:valAx>
        <c:axId val="212078592"/>
        <c:scaling>
          <c:orientation val="minMax"/>
        </c:scaling>
        <c:delete val="0"/>
        <c:axPos val="b"/>
        <c:majorGridlines/>
        <c:numFmt formatCode="#,##0_ ;\-#,##0\ " sourceLinked="1"/>
        <c:majorTickMark val="out"/>
        <c:minorTickMark val="none"/>
        <c:tickLblPos val="nextTo"/>
        <c:txPr>
          <a:bodyPr/>
          <a:lstStyle/>
          <a:p>
            <a:pPr>
              <a:defRPr sz="1200" b="1" i="0" baseline="0">
                <a:latin typeface="Times New Roman" panose="02020603050405020304" pitchFamily="18" charset="0"/>
              </a:defRPr>
            </a:pPr>
            <a:endParaRPr lang="ru-RU"/>
          </a:p>
        </c:txPr>
        <c:crossAx val="21488588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485105519676613E-3"/>
          <c:y val="0.10890059646859462"/>
          <c:w val="0.69172785515414115"/>
          <c:h val="0.8910993222975225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 год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Lbls>
            <c:dLbl>
              <c:idx val="0"/>
              <c:layout>
                <c:manualLayout>
                  <c:x val="3.2289220528008422E-2"/>
                  <c:y val="-8.25292916171707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8220534418734621E-3"/>
                  <c:y val="-2.4385623819575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192286505203128"/>
                  <c:y val="3.6941181619550692E-2"/>
                </c:manualLayout>
              </c:layout>
              <c:tx>
                <c:rich>
                  <a:bodyPr/>
                  <a:lstStyle/>
                  <a:p>
                    <a:r>
                      <a:rPr lang="ru-RU" b="1" baseline="0" dirty="0" smtClean="0">
                        <a:solidFill>
                          <a:schemeClr val="tx1"/>
                        </a:solidFill>
                      </a:rPr>
                      <a:t>4 606</a:t>
                    </a:r>
                    <a:endParaRPr lang="en-US" baseline="0" dirty="0">
                      <a:solidFill>
                        <a:srgbClr val="FFFFFF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1214161968114661"/>
                  <c:y val="5.1651878747479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0470976475865311E-2"/>
                  <c:y val="-9.1269741072540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Лист1!$A$2:$A$4</c:f>
              <c:strCache>
                <c:ptCount val="3"/>
                <c:pt idx="0">
                  <c:v>Жилищное хозяйство</c:v>
                </c:pt>
                <c:pt idx="1">
                  <c:v>Коммунальное хозяйство</c:v>
                </c:pt>
                <c:pt idx="2">
                  <c:v>Благоустройство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3594</c:v>
                </c:pt>
                <c:pt idx="1">
                  <c:v>47</c:v>
                </c:pt>
                <c:pt idx="2">
                  <c:v>964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5"/>
        <c:holeSize val="29"/>
      </c:doughnutChart>
    </c:plotArea>
    <c:legend>
      <c:legendPos val="r"/>
      <c:legendEntry>
        <c:idx val="0"/>
        <c:txPr>
          <a:bodyPr/>
          <a:lstStyle/>
          <a:p>
            <a:pPr>
              <a:defRPr b="1"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b="1">
                <a:solidFill>
                  <a:schemeClr val="tx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66518758259507615"/>
          <c:y val="5.9634762804132879E-2"/>
          <c:w val="0.33481233566640745"/>
          <c:h val="0.79880568825686038"/>
        </c:manualLayout>
      </c:layout>
      <c:overlay val="0"/>
      <c:txPr>
        <a:bodyPr/>
        <a:lstStyle/>
        <a:p>
          <a:pPr>
            <a:defRPr b="1"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  <c:spPr>
        <a:scene3d>
          <a:camera prst="orthographicFront"/>
          <a:lightRig rig="threePt" dir="t"/>
        </a:scene3d>
        <a:sp3d>
          <a:bevelT/>
        </a:sp3d>
      </c:spPr>
    </c:sideWall>
    <c:backWall>
      <c:thickness val="0"/>
      <c:spPr>
        <a:scene3d>
          <a:camera prst="orthographicFront"/>
          <a:lightRig rig="threePt" dir="t"/>
        </a:scene3d>
        <a:sp3d>
          <a:bevelT/>
        </a:sp3d>
      </c:spPr>
    </c:backWall>
    <c:plotArea>
      <c:layout>
        <c:manualLayout>
          <c:layoutTarget val="inner"/>
          <c:xMode val="edge"/>
          <c:yMode val="edge"/>
          <c:x val="0.24434299803368567"/>
          <c:y val="0.21439134967909546"/>
          <c:w val="0.62346494511881934"/>
          <c:h val="0.6555817134885249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3810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9900"/>
              </a:solidFill>
              <a:scene3d>
                <a:camera prst="orthographicFront"/>
                <a:lightRig rig="threePt" dir="t"/>
              </a:scene3d>
              <a:sp3d>
                <a:bevelT w="381000"/>
              </a:sp3d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2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381000"/>
              </a:sp3d>
            </c:spPr>
          </c:dPt>
          <c:dPt>
            <c:idx val="5"/>
            <c:invertIfNegative val="0"/>
            <c:bubble3D val="0"/>
          </c:dPt>
          <c:dLbls>
            <c:dLbl>
              <c:idx val="0"/>
              <c:layout>
                <c:manualLayout>
                  <c:x val="0.24100200379342054"/>
                  <c:y val="-2.773345696631998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0532276129525669"/>
                  <c:y val="7.4216753694033993E-2"/>
                </c:manualLayout>
              </c:layout>
              <c:numFmt formatCode="#,##0" sourceLinked="0"/>
              <c:spPr>
                <a:noFill/>
              </c:spPr>
              <c:txPr>
                <a:bodyPr/>
                <a:lstStyle/>
                <a:p>
                  <a:pPr>
                    <a:defRPr sz="1500" b="1" baseline="0">
                      <a:solidFill>
                        <a:schemeClr val="tx1"/>
                      </a:solidFill>
                      <a:latin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7825674408270007E-2"/>
                  <c:y val="0.11868446241015983"/>
                </c:manualLayout>
              </c:layout>
              <c:numFmt formatCode="#,##0" sourceLinked="0"/>
              <c:spPr>
                <a:noFill/>
              </c:spPr>
              <c:txPr>
                <a:bodyPr/>
                <a:lstStyle/>
                <a:p>
                  <a:pPr>
                    <a:defRPr sz="1500" b="1" baseline="0">
                      <a:solidFill>
                        <a:schemeClr val="tx1"/>
                      </a:solidFill>
                      <a:latin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4709121467123843E-2"/>
                  <c:y val="5.1667420082858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0799226442539986E-2"/>
                  <c:y val="-0.153190457470537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1500" b="1" baseline="0">
                    <a:solidFill>
                      <a:schemeClr val="tx1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</c:f>
              <c:strCache>
                <c:ptCount val="1"/>
                <c:pt idx="0">
                  <c:v>Общеэкономические вопросы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cylinder"/>
        <c:axId val="214988672"/>
        <c:axId val="214987136"/>
        <c:axId val="0"/>
      </c:bar3DChart>
      <c:valAx>
        <c:axId val="21498713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14988672"/>
        <c:crosses val="autoZero"/>
        <c:crossBetween val="between"/>
      </c:valAx>
      <c:catAx>
        <c:axId val="214988672"/>
        <c:scaling>
          <c:orientation val="minMax"/>
        </c:scaling>
        <c:delete val="1"/>
        <c:axPos val="l"/>
        <c:majorTickMark val="out"/>
        <c:minorTickMark val="none"/>
        <c:tickLblPos val="nextTo"/>
        <c:crossAx val="214987136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10040390037177832"/>
          <c:y val="4.5061272206730722E-2"/>
          <c:w val="0.87333734254970063"/>
          <c:h val="0.13136542748205279"/>
        </c:manualLayout>
      </c:layout>
      <c:overlay val="0"/>
      <c:spPr>
        <a:effectLst>
          <a:outerShdw sx="1000" sy="1000" algn="ctr" rotWithShape="0">
            <a:srgbClr val="000000"/>
          </a:outerShdw>
        </a:effectLst>
      </c:spPr>
      <c:txPr>
        <a:bodyPr/>
        <a:lstStyle/>
        <a:p>
          <a:pPr>
            <a:defRPr sz="1200" b="1" baseline="0">
              <a:solidFill>
                <a:schemeClr val="tx1">
                  <a:lumMod val="95000"/>
                  <a:lumOff val="5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>
      <a:bevelB h="6350"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cylinder"/>
        <c:axId val="215012480"/>
        <c:axId val="215014016"/>
        <c:axId val="0"/>
      </c:bar3DChart>
      <c:catAx>
        <c:axId val="215012480"/>
        <c:scaling>
          <c:orientation val="minMax"/>
        </c:scaling>
        <c:delete val="0"/>
        <c:axPos val="b"/>
        <c:majorTickMark val="out"/>
        <c:minorTickMark val="none"/>
        <c:tickLblPos val="nextTo"/>
        <c:crossAx val="215014016"/>
        <c:crosses val="autoZero"/>
        <c:auto val="1"/>
        <c:lblAlgn val="ctr"/>
        <c:lblOffset val="100"/>
        <c:noMultiLvlLbl val="0"/>
      </c:catAx>
      <c:valAx>
        <c:axId val="215014016"/>
        <c:scaling>
          <c:orientation val="minMax"/>
        </c:scaling>
        <c:delete val="0"/>
        <c:axPos val="l"/>
        <c:majorGridlines/>
        <c:majorTickMark val="out"/>
        <c:minorTickMark val="none"/>
        <c:tickLblPos val="nextTo"/>
        <c:crossAx val="215012480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0"/>
      <c:rAngAx val="0"/>
      <c:perspective val="30"/>
    </c:view3D>
    <c:floor>
      <c:thickness val="0"/>
      <c:spPr>
        <a:blipFill>
          <a:blip xmlns:r="http://schemas.openxmlformats.org/officeDocument/2006/relationships" r:embed="rId1"/>
          <a:tile tx="0" ty="0" sx="100000" sy="100000" flip="none" algn="tl"/>
        </a:blipFill>
      </c:spPr>
    </c:floor>
    <c:sideWall>
      <c:thickness val="0"/>
      <c:spPr>
        <a:blipFill>
          <a:blip xmlns:r="http://schemas.openxmlformats.org/officeDocument/2006/relationships" r:embed="rId1"/>
          <a:tile tx="0" ty="0" sx="100000" sy="100000" flip="none" algn="tl"/>
        </a:blipFill>
        <a:ln w="25389">
          <a:noFill/>
        </a:ln>
      </c:spPr>
    </c:sideWall>
    <c:backWall>
      <c:thickness val="0"/>
      <c:spPr>
        <a:blipFill>
          <a:blip xmlns:r="http://schemas.openxmlformats.org/officeDocument/2006/relationships" r:embed="rId1"/>
          <a:tile tx="0" ty="0" sx="100000" sy="100000" flip="none" algn="tl"/>
        </a:blipFill>
        <a:ln w="25389">
          <a:noFill/>
        </a:ln>
      </c:spPr>
    </c:backWall>
    <c:plotArea>
      <c:layout>
        <c:manualLayout>
          <c:layoutTarget val="inner"/>
          <c:xMode val="edge"/>
          <c:yMode val="edge"/>
          <c:x val="0.12324715656593722"/>
          <c:y val="2.7742175656891816E-2"/>
          <c:w val="0.87675284343406834"/>
          <c:h val="0.6978348815999502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Культура, кинематография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c:spPr>
          <c:invertIfNegative val="0"/>
          <c:dLbls>
            <c:dLbl>
              <c:idx val="0"/>
              <c:layout>
                <c:manualLayout>
                  <c:x val="-1.7543859649123161E-3"/>
                  <c:y val="-8.38519402521917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5087719298245875E-3"/>
                  <c:y val="-8.64723133850725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99" b="1" baseline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2015 г.</c:v>
                </c:pt>
                <c:pt idx="1">
                  <c:v>2016 г.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7351</c:v>
                </c:pt>
                <c:pt idx="1">
                  <c:v>9022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3.5087719298245875E-3"/>
                  <c:y val="-3.93055969932146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3.93055969932146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99" b="1" strike="noStrike" baseline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2015 г.</c:v>
                </c:pt>
                <c:pt idx="1">
                  <c:v>2016 г.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5122</c:v>
                </c:pt>
                <c:pt idx="1">
                  <c:v>5058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Физическая культура и спорт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5.2631578947368134E-3"/>
                  <c:y val="-7.5990820853549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771929824561403E-3"/>
                  <c:y val="-9.1713059650834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99" b="1" baseline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2015 г.</c:v>
                </c:pt>
                <c:pt idx="1">
                  <c:v>2016 г.</c:v>
                </c:pt>
              </c:strCache>
            </c:strRef>
          </c:cat>
          <c:val>
            <c:numRef>
              <c:f>Лист1!$D$2:$D$3</c:f>
              <c:numCache>
                <c:formatCode>#,##0.0</c:formatCode>
                <c:ptCount val="2"/>
                <c:pt idx="0">
                  <c:v>110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pyramid"/>
        <c:axId val="100370304"/>
        <c:axId val="100629120"/>
        <c:axId val="0"/>
      </c:bar3DChart>
      <c:catAx>
        <c:axId val="100370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599" b="1"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0629120"/>
        <c:crosses val="autoZero"/>
        <c:auto val="1"/>
        <c:lblAlgn val="ctr"/>
        <c:lblOffset val="100"/>
        <c:noMultiLvlLbl val="0"/>
      </c:catAx>
      <c:valAx>
        <c:axId val="100629120"/>
        <c:scaling>
          <c:orientation val="minMax"/>
          <c:max val="7000"/>
        </c:scaling>
        <c:delete val="1"/>
        <c:axPos val="l"/>
        <c:majorGridlines/>
        <c:numFmt formatCode="General" sourceLinked="0"/>
        <c:majorTickMark val="none"/>
        <c:minorTickMark val="none"/>
        <c:tickLblPos val="none"/>
        <c:crossAx val="100370304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599" b="1" baseline="0">
              <a:solidFill>
                <a:schemeClr val="tx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blipFill>
      <a:blip xmlns:r="http://schemas.openxmlformats.org/officeDocument/2006/relationships" r:embed="rId2"/>
      <a:tile tx="0" ty="0" sx="100000" sy="100000" flip="none" algn="tl"/>
    </a:blipFill>
  </c:spPr>
  <c:txPr>
    <a:bodyPr/>
    <a:lstStyle/>
    <a:p>
      <a:pPr>
        <a:defRPr sz="1799"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618261407287908"/>
          <c:y val="0"/>
          <c:w val="0.70207742212097546"/>
          <c:h val="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0.21900361610275479"/>
                  <c:y val="0.1067498348136756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7 479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9742012114613391"/>
                  <c:y val="-0.1089469591098065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35 277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6641</c:v>
                </c:pt>
                <c:pt idx="1">
                  <c:v>31892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i="0" u="none" strike="noStrike" baseline="0">
                <a:solidFill>
                  <a:schemeClr val="tx1"/>
                </a:solidFill>
                <a:latin typeface="Arial Cyr"/>
                <a:ea typeface="Arial Cyr"/>
                <a:cs typeface="Arial Cyr"/>
              </a:defRPr>
            </a:pPr>
            <a:r>
              <a:rPr lang="ru-RU" sz="2000" baseline="0" dirty="0">
                <a:solidFill>
                  <a:schemeClr val="tx1"/>
                </a:solidFill>
                <a:latin typeface="Arial Narrow" panose="020B0606020202030204" pitchFamily="34" charset="0"/>
              </a:rPr>
              <a:t>Структура доходов бюджета муниципального образования </a:t>
            </a:r>
            <a:r>
              <a:rPr lang="ru-RU" sz="2000" baseline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поселок Правохеттинский в 2016 </a:t>
            </a:r>
            <a:r>
              <a:rPr lang="ru-RU" sz="2000" baseline="0" dirty="0">
                <a:solidFill>
                  <a:schemeClr val="tx1"/>
                </a:solidFill>
                <a:latin typeface="Arial Narrow" panose="020B0606020202030204" pitchFamily="34" charset="0"/>
              </a:rPr>
              <a:t>году по видам доходов</a:t>
            </a:r>
          </a:p>
        </c:rich>
      </c:tx>
      <c:layout>
        <c:manualLayout>
          <c:xMode val="edge"/>
          <c:yMode val="edge"/>
          <c:x val="0.12289562289562322"/>
          <c:y val="1.5151515151515221E-2"/>
        </c:manualLayout>
      </c:layout>
      <c:overlay val="0"/>
      <c:spPr>
        <a:noFill/>
        <a:ln w="25400">
          <a:noFill/>
        </a:ln>
      </c:spPr>
    </c:title>
    <c:autoTitleDeleted val="0"/>
    <c:view3D>
      <c:rotX val="40"/>
      <c:rotY val="250"/>
      <c:depthPercent val="10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6622892477423357E-2"/>
          <c:y val="0.15832326784394671"/>
          <c:w val="0.92401442033433312"/>
          <c:h val="0.76350995813032763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27"/>
          <c:dPt>
            <c:idx val="1"/>
            <c:bubble3D val="0"/>
            <c:spPr>
              <a:solidFill>
                <a:srgbClr val="9933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FF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CCFF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6600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808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2.4455020377886695E-2"/>
                  <c:y val="-9.471981908978446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8263789447698991"/>
                  <c:y val="-5.348955904789088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6.4771307111867434E-3"/>
                  <c:y val="1.363369614501636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delete val="1"/>
            </c:dLbl>
            <c:dLbl>
              <c:idx val="4"/>
              <c:layout>
                <c:manualLayout>
                  <c:x val="-2.8876551448018151E-2"/>
                  <c:y val="8.4054735876463223E-3"/>
                </c:manualLayout>
              </c:layout>
              <c:tx>
                <c:rich>
                  <a:bodyPr/>
                  <a:lstStyle/>
                  <a:p>
                    <a:pPr>
                      <a:defRPr sz="1200" b="1" i="0" u="none" strike="noStrike" baseline="0">
                        <a:solidFill>
                          <a:schemeClr val="tx1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sz="1200" baseline="0" dirty="0">
                        <a:solidFill>
                          <a:schemeClr val="tx1"/>
                        </a:solidFill>
                      </a:rPr>
                      <a:t>и</a:t>
                    </a:r>
                    <a:r>
                      <a:rPr lang="ru-RU" baseline="0" dirty="0">
                        <a:solidFill>
                          <a:schemeClr val="tx1"/>
                        </a:solidFill>
                      </a:rPr>
                      <a:t>ные межбюджетные трансферты
4,5%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4147426486943647E-4"/>
                  <c:y val="-8.6645771220344985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chemeClr val="tx1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Налоговые доходы </c:v>
                </c:pt>
                <c:pt idx="1">
                  <c:v>Неналоговые доходы</c:v>
                </c:pt>
                <c:pt idx="2">
                  <c:v>Межбюджетные трансферты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12.9</c:v>
                </c:pt>
                <c:pt idx="1">
                  <c:v>4.5999999999999996</c:v>
                </c:pt>
                <c:pt idx="2">
                  <c:v>82.5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  <c:spPr>
        <a:noFill/>
        <a:ln w="12700">
          <a:noFill/>
          <a:prstDash val="solid"/>
        </a:ln>
      </c:spPr>
    </c:plotArea>
    <c:plotVisOnly val="1"/>
    <c:dispBlanksAs val="zero"/>
    <c:showDLblsOverMax val="0"/>
  </c:chart>
  <c:spPr>
    <a:noFill/>
    <a:ln>
      <a:noFill/>
    </a:ln>
    <a:effectLst>
      <a:outerShdw blurRad="50800" dist="38100" dir="2700000" algn="tl" rotWithShape="0">
        <a:schemeClr val="bg2">
          <a:lumMod val="50000"/>
          <a:alpha val="40000"/>
        </a:schemeClr>
      </a:outerShdw>
    </a:effectLst>
  </c:spPr>
  <c:txPr>
    <a:bodyPr/>
    <a:lstStyle/>
    <a:p>
      <a:pPr>
        <a:defRPr sz="1700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-2.0061728395061731E-2"/>
                  <c:y val="-2.8060326608944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006172839506173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2015 год</c:v>
                </c:pt>
                <c:pt idx="1">
                  <c:v>2016 год</c:v>
                </c:pt>
              </c:strCache>
            </c:strRef>
          </c:cat>
          <c:val>
            <c:numRef>
              <c:f>Лист1!$B$2:$B$3</c:f>
              <c:numCache>
                <c:formatCode>_-* #,##0_р_._-;\-* #,##0_р_._-;_-* "-"??_р_._-;_-@_-</c:formatCode>
                <c:ptCount val="2"/>
                <c:pt idx="0">
                  <c:v>6641</c:v>
                </c:pt>
                <c:pt idx="1">
                  <c:v>7479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="1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2015 год</c:v>
                </c:pt>
                <c:pt idx="1">
                  <c:v>2016 год</c:v>
                </c:pt>
              </c:strCache>
            </c:strRef>
          </c:cat>
          <c:val>
            <c:numRef>
              <c:f>Лист1!$C$2:$C$3</c:f>
              <c:numCache>
                <c:formatCode>_-* #,##0_р_._-;\-* #,##0_р_._-;_-* "-"??_р_._-;_-@_-</c:formatCode>
                <c:ptCount val="2"/>
                <c:pt idx="0">
                  <c:v>31892</c:v>
                </c:pt>
                <c:pt idx="1">
                  <c:v>35277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8439168"/>
        <c:axId val="98440704"/>
      </c:barChart>
      <c:catAx>
        <c:axId val="98439168"/>
        <c:scaling>
          <c:orientation val="minMax"/>
        </c:scaling>
        <c:delete val="0"/>
        <c:axPos val="b"/>
        <c:majorTickMark val="out"/>
        <c:minorTickMark val="none"/>
        <c:tickLblPos val="nextTo"/>
        <c:crossAx val="98440704"/>
        <c:crosses val="autoZero"/>
        <c:auto val="1"/>
        <c:lblAlgn val="ctr"/>
        <c:lblOffset val="100"/>
        <c:noMultiLvlLbl val="0"/>
      </c:catAx>
      <c:valAx>
        <c:axId val="98440704"/>
        <c:scaling>
          <c:orientation val="minMax"/>
        </c:scaling>
        <c:delete val="0"/>
        <c:axPos val="l"/>
        <c:majorGridlines/>
        <c:numFmt formatCode="_-* #,##0_р_._-;\-* #,##0_р_._-;_-* &quot;-&quot;??_р_._-;_-@_-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84391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aseline="0">
                <a:solidFill>
                  <a:schemeClr val="tx1"/>
                </a:solidFill>
              </a:defRPr>
            </a:pPr>
            <a:r>
              <a:rPr lang="ru-RU" sz="2000" baseline="0" dirty="0">
                <a:solidFill>
                  <a:schemeClr val="tx1"/>
                </a:solidFill>
                <a:latin typeface="Arial Narrow" panose="020B0606020202030204" pitchFamily="34" charset="0"/>
              </a:rPr>
              <a:t>Налоговые и неналоговые доходы бюджета муниципального образования </a:t>
            </a:r>
            <a:r>
              <a:rPr lang="ru-RU" sz="2000" baseline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поселок Правохеттинский в 2016 </a:t>
            </a:r>
            <a:r>
              <a:rPr lang="ru-RU" sz="2000" baseline="0" dirty="0">
                <a:solidFill>
                  <a:schemeClr val="tx1"/>
                </a:solidFill>
                <a:latin typeface="Arial Narrow" panose="020B0606020202030204" pitchFamily="34" charset="0"/>
              </a:rPr>
              <a:t>году</a:t>
            </a:r>
          </a:p>
        </c:rich>
      </c:tx>
      <c:layout>
        <c:manualLayout>
          <c:xMode val="edge"/>
          <c:yMode val="edge"/>
          <c:x val="0.10576006124234472"/>
          <c:y val="9.9874527709480406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816710411198599"/>
          <c:y val="0.30059362430898817"/>
          <c:w val="0.43227471566054365"/>
          <c:h val="0.6994063756910114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 бюджета муниципального образования п.Правохеттинский в 2014 году</c:v>
                </c:pt>
              </c:strCache>
            </c:strRef>
          </c:tx>
          <c:spPr>
            <a:ln>
              <a:noFill/>
              <a:round/>
            </a:ln>
            <a:effectLst/>
            <a:scene3d>
              <a:camera prst="orthographicFront"/>
              <a:lightRig rig="threePt" dir="t"/>
            </a:scene3d>
            <a:sp3d>
              <a:bevelT w="25400"/>
            </a:sp3d>
          </c:spPr>
          <c:explosion val="25"/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 w="25400"/>
              </a:sp3d>
            </c:spPr>
          </c:dPt>
          <c:dPt>
            <c:idx val="6"/>
            <c:bubble3D val="0"/>
            <c:spPr>
              <a:solidFill>
                <a:srgbClr val="FF0000"/>
              </a:solidFill>
              <a:ln>
                <a:noFill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 w="25400"/>
              </a:sp3d>
            </c:spPr>
          </c:dPt>
          <c:dLbls>
            <c:dLbl>
              <c:idx val="0"/>
              <c:layout>
                <c:manualLayout>
                  <c:x val="3.0864197530864199E-2"/>
                  <c:y val="6.68044594369829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2505225041314381E-2"/>
                  <c:y val="-5.30789862027665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162559541168405E-2"/>
                  <c:y val="-9.2181436628235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666788179255371E-2"/>
                  <c:y val="-1.56413733769897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3271726450860294E-2"/>
                  <c:y val="-4.57024265971371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7777777777777922E-2"/>
                  <c:y val="-7.3540288558743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5.7098765432098832E-2"/>
                  <c:y val="-5.74278534329509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9.7222222222222224E-2"/>
                  <c:y val="-1.24843159636849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aseline="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налог на доходы физических лиц</c:v>
                </c:pt>
                <c:pt idx="1">
                  <c:v>налоги на имущество</c:v>
                </c:pt>
                <c:pt idx="2">
                  <c:v>государственная пошлина</c:v>
                </c:pt>
                <c:pt idx="3">
                  <c:v>доходы от использования имущества</c:v>
                </c:pt>
                <c:pt idx="4">
                  <c:v>штрафы, санкции</c:v>
                </c:pt>
                <c:pt idx="5">
                  <c:v>прочие доходы от компенсации затрат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>
                  <c:v>0.1241</c:v>
                </c:pt>
                <c:pt idx="1">
                  <c:v>4.5999999999999999E-3</c:v>
                </c:pt>
                <c:pt idx="2">
                  <c:v>3.6000000000000002E-4</c:v>
                </c:pt>
                <c:pt idx="3">
                  <c:v>4.4200000000000003E-2</c:v>
                </c:pt>
                <c:pt idx="4">
                  <c:v>5.0000000000000001E-4</c:v>
                </c:pt>
                <c:pt idx="5">
                  <c:v>1.1999999999999999E-3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txPr>
              <a:bodyPr rot="0"/>
              <a:lstStyle/>
              <a:p>
                <a:pPr>
                  <a:defRPr sz="1200" baseline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налог на доходы физических лиц</c:v>
                </c:pt>
                <c:pt idx="1">
                  <c:v>налог на имущество физических лиц</c:v>
                </c:pt>
                <c:pt idx="2">
                  <c:v>земельный налог</c:v>
                </c:pt>
                <c:pt idx="3">
                  <c:v>государственная пошлина</c:v>
                </c:pt>
                <c:pt idx="4">
                  <c:v>доходы от использования имущества</c:v>
                </c:pt>
                <c:pt idx="5">
                  <c:v>безвозмездные поступления от других бюджетов</c:v>
                </c:pt>
                <c:pt idx="6">
                  <c:v>штрафы, санкции, возмещение ущерба</c:v>
                </c:pt>
                <c:pt idx="7">
                  <c:v>Прочие доходы от компенсации затрат бюджетов сельских поселений </c:v>
                </c:pt>
              </c:strCache>
            </c:strRef>
          </c:cat>
          <c:val>
            <c:numRef>
              <c:f>Лист1!$B$2:$B$9</c:f>
              <c:numCache>
                <c:formatCode>0.00%</c:formatCode>
                <c:ptCount val="8"/>
                <c:pt idx="0">
                  <c:v>1.0402</c:v>
                </c:pt>
                <c:pt idx="1">
                  <c:v>0.99</c:v>
                </c:pt>
                <c:pt idx="2">
                  <c:v>0.85499999999999998</c:v>
                </c:pt>
                <c:pt idx="3">
                  <c:v>1.012</c:v>
                </c:pt>
                <c:pt idx="4">
                  <c:v>1.0615000000000001</c:v>
                </c:pt>
                <c:pt idx="5">
                  <c:v>0.99980000000000002</c:v>
                </c:pt>
                <c:pt idx="6">
                  <c:v>1.0214000000000001</c:v>
                </c:pt>
                <c:pt idx="7">
                  <c:v>0.72929999999999995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8280192"/>
        <c:axId val="98281728"/>
      </c:barChart>
      <c:catAx>
        <c:axId val="98280192"/>
        <c:scaling>
          <c:orientation val="minMax"/>
        </c:scaling>
        <c:delete val="0"/>
        <c:axPos val="b"/>
        <c:numFmt formatCode="@" sourceLinked="0"/>
        <c:majorTickMark val="out"/>
        <c:minorTickMark val="none"/>
        <c:tickLblPos val="nextTo"/>
        <c:txPr>
          <a:bodyPr/>
          <a:lstStyle/>
          <a:p>
            <a:pPr>
              <a:defRPr sz="800" b="1" baseline="0"/>
            </a:pPr>
            <a:endParaRPr lang="ru-RU"/>
          </a:p>
        </c:txPr>
        <c:crossAx val="98281728"/>
        <c:crosses val="autoZero"/>
        <c:auto val="1"/>
        <c:lblAlgn val="ctr"/>
        <c:lblOffset val="100"/>
        <c:noMultiLvlLbl val="0"/>
      </c:catAx>
      <c:valAx>
        <c:axId val="9828172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.00%" sourceLinked="1"/>
        <c:majorTickMark val="out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982801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aseline="0">
          <a:latin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3670862684766251"/>
          <c:y val="2.984711100476025E-2"/>
          <c:w val="0.49350056940647957"/>
          <c:h val="0.8920978865596136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txPr>
              <a:bodyPr/>
              <a:lstStyle/>
              <a:p>
                <a:pPr>
                  <a:defRPr sz="1100" b="1" i="1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налог на имущество физических лиц</c:v>
                </c:pt>
                <c:pt idx="2">
                  <c:v>земельный налог</c:v>
                </c:pt>
                <c:pt idx="3">
                  <c:v>государственная пошлина</c:v>
                </c:pt>
                <c:pt idx="4">
                  <c:v>доходы от использования имущества</c:v>
                </c:pt>
                <c:pt idx="5">
                  <c:v>доходы от оказания платных услуг и компенсации затрат бюджетов</c:v>
                </c:pt>
                <c:pt idx="6">
                  <c:v>штрафы, санкции, возмещение ущерба</c:v>
                </c:pt>
              </c:strCache>
            </c:strRef>
          </c:cat>
          <c:val>
            <c:numRef>
              <c:f>Лист1!$B$2:$B$8</c:f>
              <c:numCache>
                <c:formatCode>#,##0_ ;\-#,##0\ </c:formatCode>
                <c:ptCount val="7"/>
                <c:pt idx="0">
                  <c:v>4488</c:v>
                </c:pt>
                <c:pt idx="1">
                  <c:v>78</c:v>
                </c:pt>
                <c:pt idx="2">
                  <c:v>307</c:v>
                </c:pt>
                <c:pt idx="3">
                  <c:v>27</c:v>
                </c:pt>
                <c:pt idx="4">
                  <c:v>1734</c:v>
                </c:pt>
                <c:pt idx="5">
                  <c:v>0</c:v>
                </c:pt>
                <c:pt idx="6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 год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100" b="1" i="1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налог на имущество физических лиц</c:v>
                </c:pt>
                <c:pt idx="2">
                  <c:v>земельный налог</c:v>
                </c:pt>
                <c:pt idx="3">
                  <c:v>государственная пошлина</c:v>
                </c:pt>
                <c:pt idx="4">
                  <c:v>доходы от использования имущества</c:v>
                </c:pt>
                <c:pt idx="5">
                  <c:v>доходы от оказания платных услуг и компенсации затрат бюджетов</c:v>
                </c:pt>
                <c:pt idx="6">
                  <c:v>штрафы, санкции, возмещение ущерба</c:v>
                </c:pt>
              </c:strCache>
            </c:strRef>
          </c:cat>
          <c:val>
            <c:numRef>
              <c:f>Лист1!$C$2:$C$8</c:f>
              <c:numCache>
                <c:formatCode>#,##0_ ;\-#,##0\ </c:formatCode>
                <c:ptCount val="7"/>
                <c:pt idx="0">
                  <c:v>5307</c:v>
                </c:pt>
                <c:pt idx="1">
                  <c:v>71</c:v>
                </c:pt>
                <c:pt idx="2">
                  <c:v>125</c:v>
                </c:pt>
                <c:pt idx="3">
                  <c:v>15</c:v>
                </c:pt>
                <c:pt idx="4">
                  <c:v>1889</c:v>
                </c:pt>
                <c:pt idx="5">
                  <c:v>51</c:v>
                </c:pt>
                <c:pt idx="6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8865152"/>
        <c:axId val="98866688"/>
      </c:barChart>
      <c:catAx>
        <c:axId val="9886515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200" b="1" i="0" baseline="0"/>
            </a:pPr>
            <a:endParaRPr lang="ru-RU"/>
          </a:p>
        </c:txPr>
        <c:crossAx val="98866688"/>
        <c:crosses val="autoZero"/>
        <c:auto val="1"/>
        <c:lblAlgn val="ctr"/>
        <c:lblOffset val="100"/>
        <c:noMultiLvlLbl val="0"/>
      </c:catAx>
      <c:valAx>
        <c:axId val="98866688"/>
        <c:scaling>
          <c:orientation val="minMax"/>
        </c:scaling>
        <c:delete val="0"/>
        <c:axPos val="b"/>
        <c:majorGridlines/>
        <c:numFmt formatCode="#,##0_ ;\-#,##0\ " sourceLinked="1"/>
        <c:majorTickMark val="out"/>
        <c:minorTickMark val="none"/>
        <c:tickLblPos val="nextTo"/>
        <c:txPr>
          <a:bodyPr/>
          <a:lstStyle/>
          <a:p>
            <a:pPr>
              <a:defRPr sz="1200" b="1" i="0" baseline="0">
                <a:latin typeface="Times New Roman" panose="02020603050405020304" pitchFamily="18" charset="0"/>
              </a:defRPr>
            </a:pPr>
            <a:endParaRPr lang="ru-RU"/>
          </a:p>
        </c:txPr>
        <c:crossAx val="9886515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gradFill>
          <a:gsLst>
            <a:gs pos="0">
              <a:srgbClr val="4F81BD">
                <a:tint val="66000"/>
                <a:satMod val="1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floor>
    <c:side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</c:sideWall>
    <c:back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</c:backWall>
    <c:plotArea>
      <c:layout>
        <c:manualLayout>
          <c:layoutTarget val="inner"/>
          <c:xMode val="edge"/>
          <c:yMode val="edge"/>
          <c:x val="0.10348923219057531"/>
          <c:y val="5.4627768631768187E-2"/>
          <c:w val="0.87175718292509463"/>
          <c:h val="0.86613103594550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</c:spPr>
          </c:dPt>
          <c:dLbls>
            <c:dLbl>
              <c:idx val="0"/>
              <c:layout>
                <c:manualLayout>
                  <c:x val="0.35843763460979972"/>
                  <c:y val="-0.11012307555052811"/>
                </c:manualLayout>
              </c:layout>
              <c:tx>
                <c:rich>
                  <a:bodyPr/>
                  <a:lstStyle/>
                  <a:p>
                    <a:pPr>
                      <a:defRPr b="1" baseline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49088</a:t>
                    </a:r>
                    <a:endParaRPr lang="ru-RU" baseline="0" dirty="0" smtClean="0">
                      <a:solidFill>
                        <a:schemeClr val="accent4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36033898280308035"/>
                  <c:y val="2.6092639538367792E-2"/>
                </c:manualLayout>
              </c:layout>
              <c:tx>
                <c:rich>
                  <a:bodyPr/>
                  <a:lstStyle/>
                  <a:p>
                    <a:pPr>
                      <a:defRPr b="1" baseline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44 051</a:t>
                    </a:r>
                  </a:p>
                  <a:p>
                    <a:pPr>
                      <a:defRPr b="1" baseline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2015</c:v>
                </c:pt>
              </c:numCache>
            </c:num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44051.08</c:v>
                </c:pt>
                <c:pt idx="1">
                  <c:v>49088.231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00360960"/>
        <c:axId val="100362496"/>
        <c:axId val="0"/>
      </c:bar3DChart>
      <c:catAx>
        <c:axId val="100360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15" b="1" baseline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0362496"/>
        <c:crosses val="autoZero"/>
        <c:auto val="1"/>
        <c:lblAlgn val="ctr"/>
        <c:lblOffset val="100"/>
        <c:noMultiLvlLbl val="0"/>
      </c:catAx>
      <c:valAx>
        <c:axId val="100362496"/>
        <c:scaling>
          <c:orientation val="minMax"/>
          <c:min val="3000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b="1" baseline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0360960"/>
        <c:crosses val="autoZero"/>
        <c:crossBetween val="between"/>
        <c:majorUnit val="5000"/>
        <c:minorUnit val="1000"/>
      </c:valAx>
      <c:sp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ln w="25631">
          <a:noFill/>
        </a:ln>
      </c:spPr>
    </c:plotArea>
    <c:plotVisOnly val="1"/>
    <c:dispBlanksAs val="gap"/>
    <c:showDLblsOverMax val="0"/>
  </c:chart>
  <c:txPr>
    <a:bodyPr/>
    <a:lstStyle/>
    <a:p>
      <a:pPr>
        <a:defRPr sz="1816"/>
      </a:pPr>
      <a:endParaRPr lang="ru-RU"/>
    </a:p>
  </c:txPr>
  <c:externalData r:id="rId2">
    <c:autoUpdate val="0"/>
  </c:externalData>
  <c:userShapes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r>
              <a:rPr lang="ru-RU" sz="1800" baseline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расходов по удельному </a:t>
            </a:r>
            <a:r>
              <a:rPr lang="ru-RU" sz="1800" baseline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весу 2016 г.</a:t>
            </a:r>
            <a:endParaRPr lang="ru-RU" sz="1800" baseline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119678442808223"/>
          <c:y val="1.3064392022285589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790316316869414E-2"/>
          <c:y val="7.4397083451632942E-2"/>
          <c:w val="0.63326284678686451"/>
          <c:h val="0.910361125855696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Pt>
            <c:idx val="3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4"/>
            <c:bubble3D val="0"/>
            <c:spPr>
              <a:solidFill>
                <a:srgbClr val="3399FF"/>
              </a:solidFill>
            </c:spPr>
          </c:dPt>
          <c:dPt>
            <c:idx val="5"/>
            <c:bubble3D val="0"/>
            <c:spPr>
              <a:solidFill>
                <a:srgbClr val="6666FF"/>
              </a:solidFill>
            </c:spPr>
          </c:dPt>
          <c:dPt>
            <c:idx val="6"/>
            <c:bubble3D val="0"/>
            <c:spPr>
              <a:solidFill>
                <a:srgbClr val="F212C7"/>
              </a:solidFill>
            </c:spPr>
          </c:dPt>
          <c:dPt>
            <c:idx val="8"/>
            <c:bubble3D val="0"/>
            <c:spPr>
              <a:solidFill>
                <a:srgbClr val="FF0000"/>
              </a:solidFill>
            </c:spPr>
          </c:dPt>
          <c:dPt>
            <c:idx val="9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10"/>
            <c:bubble3D val="0"/>
            <c:spPr>
              <a:solidFill>
                <a:srgbClr val="FFFF00"/>
              </a:solidFill>
            </c:spPr>
          </c:dPt>
          <c:dPt>
            <c:idx val="11"/>
            <c:bubble3D val="0"/>
            <c:spPr>
              <a:solidFill>
                <a:srgbClr val="00206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55,54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7.1663251772418599E-2"/>
                  <c:y val="-4.253985496810368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0023345488652687E-2"/>
                  <c:y val="0.1011684572770378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9034131409194457"/>
                  <c:y val="2.508843324678601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10,46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4.0935102589387803E-2"/>
                  <c:y val="-8.6632349492031746E-2"/>
                </c:manualLayout>
              </c:layout>
              <c:tx>
                <c:rich>
                  <a:bodyPr/>
                  <a:lstStyle/>
                  <a:p>
                    <a:r>
                      <a:rPr lang="ru-RU" sz="1600" baseline="0" dirty="0" smtClean="0">
                        <a:solidFill>
                          <a:schemeClr val="tx1"/>
                        </a:solidFill>
                      </a:rPr>
                      <a:t>20,48</a:t>
                    </a:r>
                  </a:p>
                  <a:p>
                    <a:r>
                      <a:rPr lang="en-US" sz="1600" baseline="0" dirty="0" smtClean="0">
                        <a:solidFill>
                          <a:schemeClr val="tx1"/>
                        </a:solidFill>
                      </a:rPr>
                      <a:t>%</a:t>
                    </a:r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2.1627021776341439E-2"/>
                  <c:y val="-5.7620140971990766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11,48</a:t>
                    </a:r>
                  </a:p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%</a:t>
                    </a:r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7.8039509867635411E-4"/>
                  <c:y val="-8.0881102374084704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0,14</a:t>
                    </a:r>
                  </a:p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%</a:t>
                    </a:r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9"/>
              <c:tx>
                <c:rich>
                  <a:bodyPr/>
                  <a:lstStyle/>
                  <a:p>
                    <a:r>
                      <a:rPr lang="en-US" smtClean="0"/>
                      <a:t>0,9</a:t>
                    </a:r>
                    <a:r>
                      <a:rPr lang="ru-RU" smtClean="0"/>
                      <a:t>8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4.4287703473685505E-2"/>
                  <c:y val="-2.70338051430950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sz="1600" b="1" baseline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Культура, кинематография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55.54</c:v>
                </c:pt>
                <c:pt idx="1">
                  <c:v>0.42</c:v>
                </c:pt>
                <c:pt idx="2">
                  <c:v>0.79</c:v>
                </c:pt>
                <c:pt idx="3">
                  <c:v>0.7</c:v>
                </c:pt>
                <c:pt idx="4">
                  <c:v>10.46</c:v>
                </c:pt>
                <c:pt idx="5">
                  <c:v>20.48</c:v>
                </c:pt>
                <c:pt idx="6">
                  <c:v>11.48</c:v>
                </c:pt>
                <c:pt idx="7">
                  <c:v>0.14000000000000001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blipFill>
          <a:blip xmlns:r="http://schemas.openxmlformats.org/officeDocument/2006/relationships" r:embed="rId1"/>
          <a:tile tx="0" ty="0" sx="100000" sy="100000" flip="none" algn="tl"/>
        </a:blipFill>
      </c:spPr>
    </c:plotArea>
    <c:legend>
      <c:legendPos val="r"/>
      <c:layout>
        <c:manualLayout>
          <c:xMode val="edge"/>
          <c:yMode val="edge"/>
          <c:x val="0.65400415194771866"/>
          <c:y val="6.3290807194262361E-2"/>
          <c:w val="0.28391474201981493"/>
          <c:h val="0.52546424882831944"/>
        </c:manualLayout>
      </c:layout>
      <c:overlay val="1"/>
      <c:sp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ln w="38100" cap="flat" cmpd="sng" algn="ctr">
          <a:solidFill>
            <a:schemeClr val="lt1"/>
          </a:solidFill>
          <a:prstDash val="solid"/>
        </a:ln>
        <a:effectLst>
          <a:outerShdw blurRad="57150" dist="38100" dir="5400000" algn="ctr" rotWithShape="0">
            <a:schemeClr val="accent4">
              <a:shade val="9000"/>
              <a:satMod val="105000"/>
              <a:alpha val="48000"/>
            </a:schemeClr>
          </a:outerShdw>
        </a:effectLst>
      </c:spPr>
      <c:txPr>
        <a:bodyPr/>
        <a:lstStyle/>
        <a:p>
          <a:pPr>
            <a:defRPr sz="100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ln>
      <a:solidFill>
        <a:schemeClr val="accent4">
          <a:lumMod val="60000"/>
          <a:lumOff val="40000"/>
        </a:schemeClr>
      </a:solidFill>
    </a:ln>
    <a:effectLst>
      <a:outerShdw blurRad="50800" dist="38100" dir="5400000" algn="t" rotWithShape="0">
        <a:schemeClr val="accent4">
          <a:lumMod val="60000"/>
          <a:lumOff val="40000"/>
          <a:alpha val="40000"/>
        </a:schemeClr>
      </a:outerShdw>
    </a:effectLst>
  </c:spPr>
  <c:externalData r:id="rId2">
    <c:autoUpdate val="0"/>
  </c:externalData>
</c:chartSpace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D4582B-9135-45F9-AF61-82AAA0324443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AD76BD-0132-4590-BF6B-B48D32FEFB8F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Подпрограмма "Сохранение культурного наследия, расширение </a:t>
          </a:r>
          <a:r>
            <a:rPr lang="ru-RU" sz="1400" baseline="0" dirty="0" smtClean="0">
              <a:latin typeface="Times New Roman" pitchFamily="18" charset="0"/>
              <a:cs typeface="Times New Roman" pitchFamily="18" charset="0"/>
            </a:rPr>
            <a:t>многообразия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культурной жизни в муниципальном образовании поселок Правохеттинский». </a:t>
          </a:r>
          <a:r>
            <a:rPr lang="ru-RU" sz="14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Объем средств на реализацию подпрограммы – 187 000,00 руб., исполнение – 186 977,30 руб.</a:t>
          </a:r>
        </a:p>
        <a:p>
          <a:r>
            <a:rPr lang="ru-RU" sz="14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(99,99%)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470803D6-9A13-46DA-AFDE-29E614822CFF}" type="parTrans" cxnId="{09B870DC-D63E-4EF3-B5E2-E00294ACEC6C}">
      <dgm:prSet/>
      <dgm:spPr/>
      <dgm:t>
        <a:bodyPr/>
        <a:lstStyle/>
        <a:p>
          <a:endParaRPr lang="ru-RU"/>
        </a:p>
      </dgm:t>
    </dgm:pt>
    <dgm:pt modelId="{57F8B49F-68E2-4028-AE3C-E46E137D85B0}" type="sibTrans" cxnId="{09B870DC-D63E-4EF3-B5E2-E00294ACEC6C}">
      <dgm:prSet/>
      <dgm:spPr/>
      <dgm:t>
        <a:bodyPr/>
        <a:lstStyle/>
        <a:p>
          <a:endParaRPr lang="ru-RU"/>
        </a:p>
      </dgm:t>
    </dgm:pt>
    <dgm:pt modelId="{CEE4D334-D719-427A-862C-606CDC239F60}">
      <dgm:prSet phldrT="[Текст]"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Муниципальная программа "Основные направления развития культуры муниципального образования поселок Правохеттинский»</a:t>
          </a:r>
        </a:p>
        <a:p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исполнена в сумме рублей, в том числе:</a:t>
          </a:r>
        </a:p>
      </dgm:t>
    </dgm:pt>
    <dgm:pt modelId="{FE3E897A-27A7-4DE4-AD72-1EB2723F062F}" type="sibTrans" cxnId="{9E7264A3-0D5D-4A95-9828-6C5EE851EE15}">
      <dgm:prSet/>
      <dgm:spPr/>
      <dgm:t>
        <a:bodyPr/>
        <a:lstStyle/>
        <a:p>
          <a:endParaRPr lang="ru-RU"/>
        </a:p>
      </dgm:t>
    </dgm:pt>
    <dgm:pt modelId="{DC8B6FD6-4656-4895-8C43-8D9235297444}" type="parTrans" cxnId="{9E7264A3-0D5D-4A95-9828-6C5EE851EE15}">
      <dgm:prSet/>
      <dgm:spPr/>
      <dgm:t>
        <a:bodyPr/>
        <a:lstStyle/>
        <a:p>
          <a:endParaRPr lang="ru-RU"/>
        </a:p>
      </dgm:t>
    </dgm:pt>
    <dgm:pt modelId="{BC959735-B9D1-4845-96E7-1C8F6131AC36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Подпрограмма "Обеспечение условий труда работников муниципального казённого учреждения культуры «Культурно-досуговый центр муниципального образования посёлок Правохеттинский». </a:t>
          </a:r>
          <a:r>
            <a:rPr lang="ru-RU" sz="14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Объем средств на реализацию подпрограммы – 8 859 000,00 руб., исполнение – 8 835 457,06 руб. (99,73 %)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F52A61C-9F5A-4B14-8F1A-E3980E3FC717}" type="parTrans" cxnId="{BC3C66F9-52A6-42BB-81BE-AC51481EF48C}">
      <dgm:prSet/>
      <dgm:spPr/>
      <dgm:t>
        <a:bodyPr/>
        <a:lstStyle/>
        <a:p>
          <a:endParaRPr lang="ru-RU"/>
        </a:p>
      </dgm:t>
    </dgm:pt>
    <dgm:pt modelId="{7F7CC9D7-C611-4FD8-BBAC-BE585283ED78}" type="sibTrans" cxnId="{BC3C66F9-52A6-42BB-81BE-AC51481EF48C}">
      <dgm:prSet/>
      <dgm:spPr/>
      <dgm:t>
        <a:bodyPr/>
        <a:lstStyle/>
        <a:p>
          <a:endParaRPr lang="ru-RU"/>
        </a:p>
      </dgm:t>
    </dgm:pt>
    <dgm:pt modelId="{1F53F071-2210-4EDC-84A1-A1909AA5B69F}" type="pres">
      <dgm:prSet presAssocID="{F4D4582B-9135-45F9-AF61-82AAA03244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8A46D7C-D818-4728-912B-E817CCD6CA1D}" type="pres">
      <dgm:prSet presAssocID="{CEE4D334-D719-427A-862C-606CDC239F60}" presName="root" presStyleCnt="0"/>
      <dgm:spPr/>
    </dgm:pt>
    <dgm:pt modelId="{917B260A-C721-406C-A941-F90666976FAD}" type="pres">
      <dgm:prSet presAssocID="{CEE4D334-D719-427A-862C-606CDC239F60}" presName="rootComposite" presStyleCnt="0"/>
      <dgm:spPr/>
    </dgm:pt>
    <dgm:pt modelId="{D1F8FB7C-9962-40EA-B0F9-04D668E53E69}" type="pres">
      <dgm:prSet presAssocID="{CEE4D334-D719-427A-862C-606CDC239F60}" presName="rootText" presStyleLbl="node1" presStyleIdx="0" presStyleCnt="1" custScaleX="336178" custScaleY="105824" custLinFactNeighborX="67819" custLinFactNeighborY="-71620"/>
      <dgm:spPr/>
      <dgm:t>
        <a:bodyPr/>
        <a:lstStyle/>
        <a:p>
          <a:endParaRPr lang="ru-RU"/>
        </a:p>
      </dgm:t>
    </dgm:pt>
    <dgm:pt modelId="{C5038584-2A07-4EA2-98E2-4E3138927598}" type="pres">
      <dgm:prSet presAssocID="{CEE4D334-D719-427A-862C-606CDC239F60}" presName="rootConnector" presStyleLbl="node1" presStyleIdx="0" presStyleCnt="1"/>
      <dgm:spPr/>
      <dgm:t>
        <a:bodyPr/>
        <a:lstStyle/>
        <a:p>
          <a:endParaRPr lang="ru-RU"/>
        </a:p>
      </dgm:t>
    </dgm:pt>
    <dgm:pt modelId="{263F4969-BE71-4933-947E-4DA19849BD69}" type="pres">
      <dgm:prSet presAssocID="{CEE4D334-D719-427A-862C-606CDC239F60}" presName="childShape" presStyleCnt="0"/>
      <dgm:spPr/>
    </dgm:pt>
    <dgm:pt modelId="{B60C913A-2ECD-481E-8198-8265EDEF63EB}" type="pres">
      <dgm:prSet presAssocID="{470803D6-9A13-46DA-AFDE-29E614822CFF}" presName="Name13" presStyleLbl="parChTrans1D2" presStyleIdx="0" presStyleCnt="2"/>
      <dgm:spPr/>
      <dgm:t>
        <a:bodyPr/>
        <a:lstStyle/>
        <a:p>
          <a:endParaRPr lang="ru-RU"/>
        </a:p>
      </dgm:t>
    </dgm:pt>
    <dgm:pt modelId="{2EE2A382-BDC2-4097-89C0-C6DE2B8B8F34}" type="pres">
      <dgm:prSet presAssocID="{19AD76BD-0132-4590-BF6B-B48D32FEFB8F}" presName="childText" presStyleLbl="bgAcc1" presStyleIdx="0" presStyleCnt="2" custScaleX="183094" custScaleY="200721" custLinFactNeighborX="-87806" custLinFactNeighborY="-229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5E795C-933D-4BAA-969D-90D5F0DC994A}" type="pres">
      <dgm:prSet presAssocID="{FF52A61C-9F5A-4B14-8F1A-E3980E3FC717}" presName="Name13" presStyleLbl="parChTrans1D2" presStyleIdx="1" presStyleCnt="2"/>
      <dgm:spPr/>
      <dgm:t>
        <a:bodyPr/>
        <a:lstStyle/>
        <a:p>
          <a:endParaRPr lang="ru-RU"/>
        </a:p>
      </dgm:t>
    </dgm:pt>
    <dgm:pt modelId="{7F6B3A51-DCC4-45DD-93BD-C2D0DD2F9C37}" type="pres">
      <dgm:prSet presAssocID="{BC959735-B9D1-4845-96E7-1C8F6131AC36}" presName="childText" presStyleLbl="bgAcc1" presStyleIdx="1" presStyleCnt="2" custScaleX="183569" custScaleY="180150" custLinFactNeighborX="-88678" custLinFactNeighborY="-388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FFD0AF-8C45-4E9D-9966-C1A0114410C7}" type="presOf" srcId="{470803D6-9A13-46DA-AFDE-29E614822CFF}" destId="{B60C913A-2ECD-481E-8198-8265EDEF63EB}" srcOrd="0" destOrd="0" presId="urn:microsoft.com/office/officeart/2005/8/layout/hierarchy3"/>
    <dgm:cxn modelId="{D6C736AB-8C05-40F4-9221-414775A97F0F}" type="presOf" srcId="{FF52A61C-9F5A-4B14-8F1A-E3980E3FC717}" destId="{FA5E795C-933D-4BAA-969D-90D5F0DC994A}" srcOrd="0" destOrd="0" presId="urn:microsoft.com/office/officeart/2005/8/layout/hierarchy3"/>
    <dgm:cxn modelId="{D9355BA7-602F-4FD2-A19F-DE6087D1F909}" type="presOf" srcId="{BC959735-B9D1-4845-96E7-1C8F6131AC36}" destId="{7F6B3A51-DCC4-45DD-93BD-C2D0DD2F9C37}" srcOrd="0" destOrd="0" presId="urn:microsoft.com/office/officeart/2005/8/layout/hierarchy3"/>
    <dgm:cxn modelId="{46E93302-9801-4886-B45E-5186DC2797C0}" type="presOf" srcId="{19AD76BD-0132-4590-BF6B-B48D32FEFB8F}" destId="{2EE2A382-BDC2-4097-89C0-C6DE2B8B8F34}" srcOrd="0" destOrd="0" presId="urn:microsoft.com/office/officeart/2005/8/layout/hierarchy3"/>
    <dgm:cxn modelId="{09B870DC-D63E-4EF3-B5E2-E00294ACEC6C}" srcId="{CEE4D334-D719-427A-862C-606CDC239F60}" destId="{19AD76BD-0132-4590-BF6B-B48D32FEFB8F}" srcOrd="0" destOrd="0" parTransId="{470803D6-9A13-46DA-AFDE-29E614822CFF}" sibTransId="{57F8B49F-68E2-4028-AE3C-E46E137D85B0}"/>
    <dgm:cxn modelId="{67C7B716-2426-4C11-937F-8C24EE905105}" type="presOf" srcId="{CEE4D334-D719-427A-862C-606CDC239F60}" destId="{C5038584-2A07-4EA2-98E2-4E3138927598}" srcOrd="1" destOrd="0" presId="urn:microsoft.com/office/officeart/2005/8/layout/hierarchy3"/>
    <dgm:cxn modelId="{9E7264A3-0D5D-4A95-9828-6C5EE851EE15}" srcId="{F4D4582B-9135-45F9-AF61-82AAA0324443}" destId="{CEE4D334-D719-427A-862C-606CDC239F60}" srcOrd="0" destOrd="0" parTransId="{DC8B6FD6-4656-4895-8C43-8D9235297444}" sibTransId="{FE3E897A-27A7-4DE4-AD72-1EB2723F062F}"/>
    <dgm:cxn modelId="{BC3C66F9-52A6-42BB-81BE-AC51481EF48C}" srcId="{CEE4D334-D719-427A-862C-606CDC239F60}" destId="{BC959735-B9D1-4845-96E7-1C8F6131AC36}" srcOrd="1" destOrd="0" parTransId="{FF52A61C-9F5A-4B14-8F1A-E3980E3FC717}" sibTransId="{7F7CC9D7-C611-4FD8-BBAC-BE585283ED78}"/>
    <dgm:cxn modelId="{40384574-5113-4309-9621-2015D40683F5}" type="presOf" srcId="{F4D4582B-9135-45F9-AF61-82AAA0324443}" destId="{1F53F071-2210-4EDC-84A1-A1909AA5B69F}" srcOrd="0" destOrd="0" presId="urn:microsoft.com/office/officeart/2005/8/layout/hierarchy3"/>
    <dgm:cxn modelId="{81E7F778-64B9-4970-B30A-804459CA3023}" type="presOf" srcId="{CEE4D334-D719-427A-862C-606CDC239F60}" destId="{D1F8FB7C-9962-40EA-B0F9-04D668E53E69}" srcOrd="0" destOrd="0" presId="urn:microsoft.com/office/officeart/2005/8/layout/hierarchy3"/>
    <dgm:cxn modelId="{D23737D7-A6C6-444A-B4FF-E1C97E956362}" type="presParOf" srcId="{1F53F071-2210-4EDC-84A1-A1909AA5B69F}" destId="{08A46D7C-D818-4728-912B-E817CCD6CA1D}" srcOrd="0" destOrd="0" presId="urn:microsoft.com/office/officeart/2005/8/layout/hierarchy3"/>
    <dgm:cxn modelId="{FB528895-6B9F-42E2-A2DC-AB777D74CCCE}" type="presParOf" srcId="{08A46D7C-D818-4728-912B-E817CCD6CA1D}" destId="{917B260A-C721-406C-A941-F90666976FAD}" srcOrd="0" destOrd="0" presId="urn:microsoft.com/office/officeart/2005/8/layout/hierarchy3"/>
    <dgm:cxn modelId="{0FADE0C2-1744-426E-971D-7C5533243779}" type="presParOf" srcId="{917B260A-C721-406C-A941-F90666976FAD}" destId="{D1F8FB7C-9962-40EA-B0F9-04D668E53E69}" srcOrd="0" destOrd="0" presId="urn:microsoft.com/office/officeart/2005/8/layout/hierarchy3"/>
    <dgm:cxn modelId="{E193036B-1B39-4FFC-8A7E-843962BAB310}" type="presParOf" srcId="{917B260A-C721-406C-A941-F90666976FAD}" destId="{C5038584-2A07-4EA2-98E2-4E3138927598}" srcOrd="1" destOrd="0" presId="urn:microsoft.com/office/officeart/2005/8/layout/hierarchy3"/>
    <dgm:cxn modelId="{A165CE4B-2636-4B53-A6AE-B4681E1A211A}" type="presParOf" srcId="{08A46D7C-D818-4728-912B-E817CCD6CA1D}" destId="{263F4969-BE71-4933-947E-4DA19849BD69}" srcOrd="1" destOrd="0" presId="urn:microsoft.com/office/officeart/2005/8/layout/hierarchy3"/>
    <dgm:cxn modelId="{F9EFB813-E0E2-42A3-BE3E-9178D42D05A6}" type="presParOf" srcId="{263F4969-BE71-4933-947E-4DA19849BD69}" destId="{B60C913A-2ECD-481E-8198-8265EDEF63EB}" srcOrd="0" destOrd="0" presId="urn:microsoft.com/office/officeart/2005/8/layout/hierarchy3"/>
    <dgm:cxn modelId="{F581C668-474E-4A60-9F97-9F4E2922466A}" type="presParOf" srcId="{263F4969-BE71-4933-947E-4DA19849BD69}" destId="{2EE2A382-BDC2-4097-89C0-C6DE2B8B8F34}" srcOrd="1" destOrd="0" presId="urn:microsoft.com/office/officeart/2005/8/layout/hierarchy3"/>
    <dgm:cxn modelId="{EE0EE379-8334-4E74-ABFC-F617EF227EDF}" type="presParOf" srcId="{263F4969-BE71-4933-947E-4DA19849BD69}" destId="{FA5E795C-933D-4BAA-969D-90D5F0DC994A}" srcOrd="2" destOrd="0" presId="urn:microsoft.com/office/officeart/2005/8/layout/hierarchy3"/>
    <dgm:cxn modelId="{806976E4-D20F-4238-BD1C-857B81082D77}" type="presParOf" srcId="{263F4969-BE71-4933-947E-4DA19849BD69}" destId="{7F6B3A51-DCC4-45DD-93BD-C2D0DD2F9C37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F0127E-F76D-4473-90D0-50A785D028ED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FE193F3-005C-447E-B38D-8E70D6C2742D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800" b="1" dirty="0" smtClean="0"/>
        </a:p>
        <a:p>
          <a:endParaRPr lang="ru-RU" sz="1800" b="1" dirty="0" smtClean="0"/>
        </a:p>
        <a:p>
          <a:r>
            <a:rPr lang="ru-RU" sz="1800" b="1" dirty="0" smtClean="0">
              <a:latin typeface="Arial" pitchFamily="34" charset="0"/>
              <a:cs typeface="Arial" pitchFamily="34" charset="0"/>
            </a:rPr>
            <a:t>Муниципальная программа муниципального образования поселок Правохеттинский</a:t>
          </a:r>
          <a:endParaRPr lang="ru-RU" sz="1800" dirty="0" smtClean="0">
            <a:latin typeface="Arial" pitchFamily="34" charset="0"/>
            <a:cs typeface="Arial" pitchFamily="34" charset="0"/>
          </a:endParaRPr>
        </a:p>
        <a:p>
          <a:r>
            <a:rPr lang="ru-RU" sz="1800" b="1" i="0" u="none" strike="noStrike" dirty="0" smtClean="0">
              <a:latin typeface="Arial" pitchFamily="34" charset="0"/>
              <a:cs typeface="Arial" pitchFamily="34" charset="0"/>
            </a:rPr>
            <a:t>«Обеспечение качественным жильем».</a:t>
          </a:r>
        </a:p>
        <a:p>
          <a:r>
            <a:rPr lang="ru-RU" sz="1800" b="1" dirty="0" smtClean="0">
              <a:latin typeface="Arial" pitchFamily="34" charset="0"/>
              <a:cs typeface="Arial" pitchFamily="34" charset="0"/>
            </a:rPr>
            <a:t> Исполнение  составило 2 512 000,00 рублей.</a:t>
          </a:r>
          <a:endParaRPr lang="ru-RU" sz="1800" b="1" dirty="0">
            <a:latin typeface="Arial" pitchFamily="34" charset="0"/>
            <a:cs typeface="Arial" pitchFamily="34" charset="0"/>
          </a:endParaRPr>
        </a:p>
      </dgm:t>
    </dgm:pt>
    <dgm:pt modelId="{9862733F-3DF4-4D01-9C84-213543427EED}" type="parTrans" cxnId="{55AC97D7-19D6-4B96-8B19-A3DF6AD88D4D}">
      <dgm:prSet/>
      <dgm:spPr/>
      <dgm:t>
        <a:bodyPr/>
        <a:lstStyle/>
        <a:p>
          <a:endParaRPr lang="ru-RU"/>
        </a:p>
      </dgm:t>
    </dgm:pt>
    <dgm:pt modelId="{B4A9FC47-CE90-42CD-AA97-71C8F25E02A5}" type="sibTrans" cxnId="{55AC97D7-19D6-4B96-8B19-A3DF6AD88D4D}">
      <dgm:prSet/>
      <dgm:spPr/>
      <dgm:t>
        <a:bodyPr/>
        <a:lstStyle/>
        <a:p>
          <a:endParaRPr lang="ru-RU"/>
        </a:p>
      </dgm:t>
    </dgm:pt>
    <dgm:pt modelId="{A9F5C94D-C748-4B19-A447-49C2BA026589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Подпрограмма 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«Обеспечение 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жилищных прав граждан, являющихся собственниками жилых помещений, признанных непригодным для проживания и подлежащих сносу»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365533AD-2D42-48A1-89BF-0F410C50B2B4}" type="sibTrans" cxnId="{1A142BA4-8B19-46AA-8652-73EA23BAEE57}">
      <dgm:prSet/>
      <dgm:spPr/>
      <dgm:t>
        <a:bodyPr/>
        <a:lstStyle/>
        <a:p>
          <a:endParaRPr lang="ru-RU"/>
        </a:p>
      </dgm:t>
    </dgm:pt>
    <dgm:pt modelId="{F799176A-8229-488A-BF5C-B662FD1CE93A}" type="parTrans" cxnId="{1A142BA4-8B19-46AA-8652-73EA23BAEE57}">
      <dgm:prSet/>
      <dgm:spPr/>
      <dgm:t>
        <a:bodyPr/>
        <a:lstStyle/>
        <a:p>
          <a:endParaRPr lang="ru-RU"/>
        </a:p>
      </dgm:t>
    </dgm:pt>
    <dgm:pt modelId="{9B9AA260-1B79-4811-A2E5-9BE4BB66C01B}" type="pres">
      <dgm:prSet presAssocID="{7AF0127E-F76D-4473-90D0-50A785D028E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79E2D8-2B5F-4EBD-9AFC-7FF7A4D02877}" type="pres">
      <dgm:prSet presAssocID="{DFE193F3-005C-447E-B38D-8E70D6C2742D}" presName="compNode" presStyleCnt="0"/>
      <dgm:spPr/>
    </dgm:pt>
    <dgm:pt modelId="{CC22CFAB-6995-45A9-8E01-0555D930AE44}" type="pres">
      <dgm:prSet presAssocID="{DFE193F3-005C-447E-B38D-8E70D6C2742D}" presName="aNode" presStyleLbl="bgShp" presStyleIdx="0" presStyleCnt="1" custAng="0" custScaleX="91672" custScaleY="55901" custLinFactNeighborX="4963" custLinFactNeighborY="-9980"/>
      <dgm:spPr/>
      <dgm:t>
        <a:bodyPr/>
        <a:lstStyle/>
        <a:p>
          <a:endParaRPr lang="ru-RU"/>
        </a:p>
      </dgm:t>
    </dgm:pt>
    <dgm:pt modelId="{F6FB0788-E749-4C92-8A69-5C8D25DA4F24}" type="pres">
      <dgm:prSet presAssocID="{DFE193F3-005C-447E-B38D-8E70D6C2742D}" presName="textNode" presStyleLbl="bgShp" presStyleIdx="0" presStyleCnt="1"/>
      <dgm:spPr/>
      <dgm:t>
        <a:bodyPr/>
        <a:lstStyle/>
        <a:p>
          <a:endParaRPr lang="ru-RU"/>
        </a:p>
      </dgm:t>
    </dgm:pt>
    <dgm:pt modelId="{F490AFCB-D0E6-42F3-85F3-8B65DAF1DFD7}" type="pres">
      <dgm:prSet presAssocID="{DFE193F3-005C-447E-B38D-8E70D6C2742D}" presName="compChildNode" presStyleCnt="0"/>
      <dgm:spPr/>
    </dgm:pt>
    <dgm:pt modelId="{8B68F173-9472-42EE-A2EC-3D08DED3C95E}" type="pres">
      <dgm:prSet presAssocID="{DFE193F3-005C-447E-B38D-8E70D6C2742D}" presName="theInnerList" presStyleCnt="0"/>
      <dgm:spPr/>
    </dgm:pt>
    <dgm:pt modelId="{CE6EC187-7BE4-4182-9DCC-7BFF0769E9FC}" type="pres">
      <dgm:prSet presAssocID="{A9F5C94D-C748-4B19-A447-49C2BA026589}" presName="childNode" presStyleLbl="node1" presStyleIdx="0" presStyleCnt="1" custScaleX="114800" custScaleY="50903" custLinFactNeighborX="5161" custLinFactNeighborY="33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AC97D7-19D6-4B96-8B19-A3DF6AD88D4D}" srcId="{7AF0127E-F76D-4473-90D0-50A785D028ED}" destId="{DFE193F3-005C-447E-B38D-8E70D6C2742D}" srcOrd="0" destOrd="0" parTransId="{9862733F-3DF4-4D01-9C84-213543427EED}" sibTransId="{B4A9FC47-CE90-42CD-AA97-71C8F25E02A5}"/>
    <dgm:cxn modelId="{1A142BA4-8B19-46AA-8652-73EA23BAEE57}" srcId="{DFE193F3-005C-447E-B38D-8E70D6C2742D}" destId="{A9F5C94D-C748-4B19-A447-49C2BA026589}" srcOrd="0" destOrd="0" parTransId="{F799176A-8229-488A-BF5C-B662FD1CE93A}" sibTransId="{365533AD-2D42-48A1-89BF-0F410C50B2B4}"/>
    <dgm:cxn modelId="{FCF54F77-3C27-499E-97C1-BC1C01CEB9BA}" type="presOf" srcId="{7AF0127E-F76D-4473-90D0-50A785D028ED}" destId="{9B9AA260-1B79-4811-A2E5-9BE4BB66C01B}" srcOrd="0" destOrd="0" presId="urn:microsoft.com/office/officeart/2005/8/layout/lProcess2"/>
    <dgm:cxn modelId="{09FB8EB9-C3E7-4153-9749-4BBEC717EECE}" type="presOf" srcId="{DFE193F3-005C-447E-B38D-8E70D6C2742D}" destId="{CC22CFAB-6995-45A9-8E01-0555D930AE44}" srcOrd="0" destOrd="0" presId="urn:microsoft.com/office/officeart/2005/8/layout/lProcess2"/>
    <dgm:cxn modelId="{2DE2294E-9DD1-4D3F-B735-884C5765B4D1}" type="presOf" srcId="{A9F5C94D-C748-4B19-A447-49C2BA026589}" destId="{CE6EC187-7BE4-4182-9DCC-7BFF0769E9FC}" srcOrd="0" destOrd="0" presId="urn:microsoft.com/office/officeart/2005/8/layout/lProcess2"/>
    <dgm:cxn modelId="{88836EE9-2E1F-47F0-9ED1-0A3B18B5D42E}" type="presOf" srcId="{DFE193F3-005C-447E-B38D-8E70D6C2742D}" destId="{F6FB0788-E749-4C92-8A69-5C8D25DA4F24}" srcOrd="1" destOrd="0" presId="urn:microsoft.com/office/officeart/2005/8/layout/lProcess2"/>
    <dgm:cxn modelId="{446BF01B-DE72-4850-B4A4-9B80A495EA4A}" type="presParOf" srcId="{9B9AA260-1B79-4811-A2E5-9BE4BB66C01B}" destId="{5D79E2D8-2B5F-4EBD-9AFC-7FF7A4D02877}" srcOrd="0" destOrd="0" presId="urn:microsoft.com/office/officeart/2005/8/layout/lProcess2"/>
    <dgm:cxn modelId="{403F7511-CEB1-4902-9594-4D40E408E205}" type="presParOf" srcId="{5D79E2D8-2B5F-4EBD-9AFC-7FF7A4D02877}" destId="{CC22CFAB-6995-45A9-8E01-0555D930AE44}" srcOrd="0" destOrd="0" presId="urn:microsoft.com/office/officeart/2005/8/layout/lProcess2"/>
    <dgm:cxn modelId="{AD70A7CE-1FCC-4E55-9C09-5C2C90D405F5}" type="presParOf" srcId="{5D79E2D8-2B5F-4EBD-9AFC-7FF7A4D02877}" destId="{F6FB0788-E749-4C92-8A69-5C8D25DA4F24}" srcOrd="1" destOrd="0" presId="urn:microsoft.com/office/officeart/2005/8/layout/lProcess2"/>
    <dgm:cxn modelId="{041EC6B5-3CD4-4E93-9A7D-E403F688571B}" type="presParOf" srcId="{5D79E2D8-2B5F-4EBD-9AFC-7FF7A4D02877}" destId="{F490AFCB-D0E6-42F3-85F3-8B65DAF1DFD7}" srcOrd="2" destOrd="0" presId="urn:microsoft.com/office/officeart/2005/8/layout/lProcess2"/>
    <dgm:cxn modelId="{5C628EE7-958A-4147-B26A-393E713870FC}" type="presParOf" srcId="{F490AFCB-D0E6-42F3-85F3-8B65DAF1DFD7}" destId="{8B68F173-9472-42EE-A2EC-3D08DED3C95E}" srcOrd="0" destOrd="0" presId="urn:microsoft.com/office/officeart/2005/8/layout/lProcess2"/>
    <dgm:cxn modelId="{5A5FE202-74C8-4317-93A3-6DEF5C1AC5AC}" type="presParOf" srcId="{8B68F173-9472-42EE-A2EC-3D08DED3C95E}" destId="{CE6EC187-7BE4-4182-9DCC-7BFF0769E9FC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F8FB7C-9962-40EA-B0F9-04D668E53E69}">
      <dsp:nvSpPr>
        <dsp:cNvPr id="0" name=""/>
        <dsp:cNvSpPr/>
      </dsp:nvSpPr>
      <dsp:spPr>
        <a:xfrm>
          <a:off x="2590" y="0"/>
          <a:ext cx="7846281" cy="123494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 w="3810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Муниципальная программа "Основные направления развития культуры муниципального образования поселок Правохеттинский»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исполнена в сумме рублей, в том числе:</a:t>
          </a:r>
        </a:p>
      </dsp:txBody>
      <dsp:txXfrm>
        <a:off x="38760" y="36170"/>
        <a:ext cx="7773941" cy="1162608"/>
      </dsp:txXfrm>
    </dsp:sp>
    <dsp:sp modelId="{B60C913A-2ECD-481E-8198-8265EDEF63EB}">
      <dsp:nvSpPr>
        <dsp:cNvPr id="0" name=""/>
        <dsp:cNvSpPr/>
      </dsp:nvSpPr>
      <dsp:spPr>
        <a:xfrm>
          <a:off x="0" y="1234948"/>
          <a:ext cx="787218" cy="1304393"/>
        </a:xfrm>
        <a:custGeom>
          <a:avLst/>
          <a:gdLst/>
          <a:ahLst/>
          <a:cxnLst/>
          <a:rect l="0" t="0" r="0" b="0"/>
          <a:pathLst>
            <a:path>
              <a:moveTo>
                <a:pt x="787218" y="0"/>
              </a:moveTo>
              <a:lnTo>
                <a:pt x="0" y="1304393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E2A382-BDC2-4097-89C0-C6DE2B8B8F34}">
      <dsp:nvSpPr>
        <dsp:cNvPr id="0" name=""/>
        <dsp:cNvSpPr/>
      </dsp:nvSpPr>
      <dsp:spPr>
        <a:xfrm>
          <a:off x="0" y="1368151"/>
          <a:ext cx="3418681" cy="2342380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  <a:alpha val="9000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Подпрограмма "Сохранение культурного наследия, расширение </a:t>
          </a:r>
          <a:r>
            <a:rPr lang="ru-RU" sz="1400" kern="1200" baseline="0" dirty="0" smtClean="0">
              <a:latin typeface="Times New Roman" pitchFamily="18" charset="0"/>
              <a:cs typeface="Times New Roman" pitchFamily="18" charset="0"/>
            </a:rPr>
            <a:t>многообразия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культурной жизни в муниципальном образовании поселок Правохеттинский». </a:t>
          </a:r>
          <a:r>
            <a:rPr lang="ru-RU" sz="1400" kern="12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Объем средств на реализацию подпрограммы – 187 000,00 руб., исполнение – 186 977,30 руб.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(99,99%)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8606" y="1436757"/>
        <a:ext cx="3281469" cy="2205168"/>
      </dsp:txXfrm>
    </dsp:sp>
    <dsp:sp modelId="{FA5E795C-933D-4BAA-969D-90D5F0DC994A}">
      <dsp:nvSpPr>
        <dsp:cNvPr id="0" name=""/>
        <dsp:cNvSpPr/>
      </dsp:nvSpPr>
      <dsp:spPr>
        <a:xfrm>
          <a:off x="0" y="1234948"/>
          <a:ext cx="787218" cy="3632635"/>
        </a:xfrm>
        <a:custGeom>
          <a:avLst/>
          <a:gdLst/>
          <a:ahLst/>
          <a:cxnLst/>
          <a:rect l="0" t="0" r="0" b="0"/>
          <a:pathLst>
            <a:path>
              <a:moveTo>
                <a:pt x="787218" y="0"/>
              </a:moveTo>
              <a:lnTo>
                <a:pt x="0" y="3632635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6B3A51-DCC4-45DD-93BD-C2D0DD2F9C37}">
      <dsp:nvSpPr>
        <dsp:cNvPr id="0" name=""/>
        <dsp:cNvSpPr/>
      </dsp:nvSpPr>
      <dsp:spPr>
        <a:xfrm>
          <a:off x="0" y="3816423"/>
          <a:ext cx="3427550" cy="2102320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  <a:alpha val="9000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Подпрограмма "Обеспечение условий труда работников муниципального казённого учреждения культуры «Культурно-досуговый центр муниципального образования посёлок Правохеттинский». </a:t>
          </a:r>
          <a:r>
            <a:rPr lang="ru-RU" sz="1400" kern="12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Объем средств на реализацию подпрограммы – 8 859 000,00 руб., исполнение – 8 835 457,06 руб. (99,73 %)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1575" y="3877998"/>
        <a:ext cx="3304400" cy="1979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22CFAB-6995-45A9-8E01-0555D930AE44}">
      <dsp:nvSpPr>
        <dsp:cNvPr id="0" name=""/>
        <dsp:cNvSpPr/>
      </dsp:nvSpPr>
      <dsp:spPr>
        <a:xfrm>
          <a:off x="727354" y="472956"/>
          <a:ext cx="7913605" cy="229443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duotone>
              <a:schemeClr val="accent3">
                <a:shade val="63000"/>
                <a:tint val="82000"/>
              </a:schemeClr>
              <a:schemeClr val="accent3">
                <a:tint val="10000"/>
                <a:satMod val="400000"/>
              </a:schemeClr>
            </a:duotone>
          </a:blip>
          <a:tile tx="0" ty="0" sx="40000" sy="40000" flip="none" algn="tl"/>
        </a:blipFill>
        <a:ln w="12700" cap="flat" cmpd="sng" algn="ctr">
          <a:solidFill>
            <a:schemeClr val="accent3"/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Муниципальная программа муниципального образования поселок Правохеттинский</a:t>
          </a:r>
          <a:endParaRPr lang="ru-RU" sz="1800" kern="1200" dirty="0" smtClean="0">
            <a:latin typeface="Arial" pitchFamily="34" charset="0"/>
            <a:cs typeface="Arial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none" strike="noStrike" kern="1200" dirty="0" smtClean="0">
              <a:latin typeface="Arial" pitchFamily="34" charset="0"/>
              <a:cs typeface="Arial" pitchFamily="34" charset="0"/>
            </a:rPr>
            <a:t>«Обеспечение качественным жильем».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 Исполнение  составило 2 512 000,00 рублей.</a:t>
          </a:r>
          <a:endParaRPr lang="ru-RU" sz="1800" b="1" kern="1200" dirty="0">
            <a:latin typeface="Arial" pitchFamily="34" charset="0"/>
            <a:cs typeface="Arial" pitchFamily="34" charset="0"/>
          </a:endParaRPr>
        </a:p>
      </dsp:txBody>
      <dsp:txXfrm>
        <a:off x="727354" y="472956"/>
        <a:ext cx="7913605" cy="688329"/>
      </dsp:txXfrm>
    </dsp:sp>
    <dsp:sp modelId="{CE6EC187-7BE4-4182-9DCC-7BFF0769E9FC}">
      <dsp:nvSpPr>
        <dsp:cNvPr id="0" name=""/>
        <dsp:cNvSpPr/>
      </dsp:nvSpPr>
      <dsp:spPr>
        <a:xfrm>
          <a:off x="712845" y="2746416"/>
          <a:ext cx="7928107" cy="1358039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12700" cap="flat" cmpd="sng" algn="ctr">
          <a:solidFill>
            <a:schemeClr val="accent4"/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Подпрограмма 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«Обеспечение 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жилищных прав граждан, являющихся собственниками жилых помещений, признанных непригодным для проживания и подлежащих сносу»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752621" y="2786192"/>
        <a:ext cx="7848555" cy="12784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0.42982</cdr:x>
      <cdr:y>0.5303</cdr:y>
    </cdr:from>
    <cdr:to>
      <cdr:x>0.63158</cdr:x>
      <cdr:y>0.78788</cdr:y>
    </cdr:to>
    <cdr:sp macro="" textlink="">
      <cdr:nvSpPr>
        <cdr:cNvPr id="3" name="Стрелка вправо 2"/>
        <cdr:cNvSpPr/>
      </cdr:nvSpPr>
      <cdr:spPr>
        <a:xfrm xmlns:a="http://schemas.openxmlformats.org/drawingml/2006/main" flipH="1">
          <a:off x="3528390" y="2520266"/>
          <a:ext cx="1656185" cy="1224156"/>
        </a:xfrm>
        <a:prstGeom xmlns:a="http://schemas.openxmlformats.org/drawingml/2006/main" prst="rightArrow">
          <a:avLst>
            <a:gd name="adj1" fmla="val 50000"/>
            <a:gd name="adj2" fmla="val 139190"/>
          </a:avLst>
        </a:prstGeom>
      </cdr:spPr>
      <cdr:style>
        <a:lnRef xmlns:a="http://schemas.openxmlformats.org/drawingml/2006/main" idx="1">
          <a:schemeClr val="accent2"/>
        </a:lnRef>
        <a:fillRef xmlns:a="http://schemas.openxmlformats.org/drawingml/2006/main" idx="3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-5 037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0.31195</cdr:x>
      <cdr:y>0.50251</cdr:y>
    </cdr:from>
    <cdr:to>
      <cdr:x>0.57466</cdr:x>
      <cdr:y>0.95213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650589" y="2736304"/>
          <a:ext cx="2232248" cy="2448272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0.00071</cdr:x>
      <cdr:y>0.50251</cdr:y>
    </cdr:from>
    <cdr:to>
      <cdr:x>0.2611</cdr:x>
      <cdr:y>0.94752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6039" y="2736304"/>
          <a:ext cx="2212502" cy="2423175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0.11703</cdr:x>
      <cdr:y>0.10579</cdr:y>
    </cdr:from>
    <cdr:to>
      <cdr:x>0.44754</cdr:x>
      <cdr:y>0.56171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994405" y="576064"/>
          <a:ext cx="2808312" cy="2482564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0.43137</cdr:x>
      <cdr:y>0.7698</cdr:y>
    </cdr:from>
    <cdr:to>
      <cdr:x>0.65686</cdr:x>
      <cdr:y>0.82112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168352" y="3240360"/>
          <a:ext cx="165618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48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48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ABCD63-75F0-49AA-865A-39A48CB8D62E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62013" y="742950"/>
            <a:ext cx="4945062" cy="3709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00826"/>
            <a:ext cx="5335270" cy="4453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99934"/>
            <a:ext cx="2889938" cy="49482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399934"/>
            <a:ext cx="2889938" cy="49482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758A0-A552-4E87-A752-D7B5C42300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648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21507" name="Номер слайда 3"/>
          <p:cNvSpPr txBox="1">
            <a:spLocks noGrp="1"/>
          </p:cNvSpPr>
          <p:nvPr/>
        </p:nvSpPr>
        <p:spPr bwMode="auto">
          <a:xfrm>
            <a:off x="3778635" y="9400786"/>
            <a:ext cx="2888907" cy="49411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538" tIns="45770" rIns="91538" bIns="45770" anchor="b"/>
          <a:lstStyle/>
          <a:p>
            <a:pPr algn="r">
              <a:defRPr/>
            </a:pPr>
            <a:fld id="{43131FA9-4887-4574-BB09-085AFEF07C51}" type="slidenum">
              <a:rPr lang="ru-RU" sz="1200">
                <a:solidFill>
                  <a:schemeClr val="tx1"/>
                </a:solidFill>
                <a:latin typeface="+mn-lt"/>
              </a:rPr>
              <a:pPr algn="r">
                <a:defRPr/>
              </a:pPr>
              <a:t>8</a:t>
            </a:fld>
            <a:endParaRPr lang="ru-RU" sz="12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7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47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FAE40FD-4A19-4D58-9C8C-069BDDFD1E3E}" type="slidenum">
              <a:rPr lang="ru-RU" altLang="ru-RU"/>
              <a:pPr/>
              <a:t>27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758A0-A552-4E87-A752-D7B5C42300DB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20E7F-A202-43A7-B1EE-C516955558F7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3DD7-ACFB-4BC4-9D24-D128173A05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20E7F-A202-43A7-B1EE-C516955558F7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3DD7-ACFB-4BC4-9D24-D128173A05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20E7F-A202-43A7-B1EE-C516955558F7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3DD7-ACFB-4BC4-9D24-D128173A05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A7FA71-2233-4E9B-9905-F92F00944E2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82034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20E7F-A202-43A7-B1EE-C516955558F7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3DD7-ACFB-4BC4-9D24-D128173A05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20E7F-A202-43A7-B1EE-C516955558F7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3DD7-ACFB-4BC4-9D24-D128173A05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20E7F-A202-43A7-B1EE-C516955558F7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3DD7-ACFB-4BC4-9D24-D128173A05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20E7F-A202-43A7-B1EE-C516955558F7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3DD7-ACFB-4BC4-9D24-D128173A05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20E7F-A202-43A7-B1EE-C516955558F7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3DD7-ACFB-4BC4-9D24-D128173A05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20E7F-A202-43A7-B1EE-C516955558F7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3DD7-ACFB-4BC4-9D24-D128173A05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20E7F-A202-43A7-B1EE-C516955558F7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3DD7-ACFB-4BC4-9D24-D128173A05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20E7F-A202-43A7-B1EE-C516955558F7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D843DD7-ACFB-4BC4-9D24-D128173A05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9720E7F-A202-43A7-B1EE-C516955558F7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D843DD7-ACFB-4BC4-9D24-D128173A052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93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chart" Target="../charts/chart2.xml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text=%D0%BF%D1%80%D0%B0%D0%B2%D0%B8%D1%82%D0%B5%D0%BB%D1%8C%D1%81%D1%82%D0%B2%D0%BE%D0%AF%D0%9D%D0%90%D0%9E%20%D0%BA%D0%B0%D1%80%D1%82%D0%B8%D0%BD%D0%BA%D0%B8&amp;fp=0&amp;pos=0&amp;uinfo=ww-1263-wh-929-fw-1038-fh-598-pd-1&amp;rpt=simage&amp;img_url=http://fedpress.ru/sites/fedpress/files/imagecache/blog_120x86/aleksandrovich/news/image5675320_0_0.jpg" TargetMode="External"/><Relationship Id="rId5" Type="http://schemas.openxmlformats.org/officeDocument/2006/relationships/image" Target="../media/image9.jpeg"/><Relationship Id="rId4" Type="http://schemas.openxmlformats.org/officeDocument/2006/relationships/hyperlink" Target="http://images.yandex.ru/yandsearch?source=wiz&amp;fp=0&amp;text=%D0%B3%D0%B0%D0%B7%D0%BE%D0%B2%D0%B0%D1%8F%20%D0%BE%D1%82%D1%80%D0%B0%D1%81%D0%BB%D1%8C%20%D0%BA%D0%B0%D1%80%D1%82%D0%B8%D0%BD%D0%BA%D0%B8&amp;noreask=1&amp;pos=8&amp;lr=11229&amp;rpt=simage&amp;uinfo=ww-1263-wh-929-fw-1038-fh-598-pd-1&amp;img_url=http://fi.ill.focus.ua/m/140x98/-92034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43274" y="188640"/>
            <a:ext cx="603450" cy="798685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467544" y="5805264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67544" y="5934670"/>
            <a:ext cx="8136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Отчёт об исполнении бюджета муниципального образования поселок Правохеттинский за 2016 год</a:t>
            </a:r>
            <a:endParaRPr lang="ru-RU" sz="2000" b="1" dirty="0">
              <a:solidFill>
                <a:schemeClr val="tx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 descr="C:\Users\fanakova\Pictures\iCA8GPD5E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1124744"/>
            <a:ext cx="8280920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76904" y="285728"/>
            <a:ext cx="603450" cy="798685"/>
          </a:xfrm>
          <a:prstGeom prst="rect">
            <a:avLst/>
          </a:prstGeom>
          <a:noFill/>
        </p:spPr>
      </p:pic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6636888"/>
              </p:ext>
            </p:extLst>
          </p:nvPr>
        </p:nvGraphicFramePr>
        <p:xfrm>
          <a:off x="467544" y="1772816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27584" y="1055844"/>
            <a:ext cx="80437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dirty="0" smtClean="0">
                <a:ln>
                  <a:noFill/>
                </a:ln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Доходы бюджета муниципального образования  поселок Правохеттинский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dirty="0" smtClean="0">
                <a:ln>
                  <a:noFill/>
                </a:ln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(тыс. рублей)</a:t>
            </a:r>
            <a:endParaRPr kumimoji="0" lang="ru-RU" sz="1800" b="0" i="0" u="none" strike="noStrike" cap="none" normalizeH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90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76904" y="285728"/>
            <a:ext cx="603450" cy="798685"/>
          </a:xfrm>
          <a:prstGeom prst="rect">
            <a:avLst/>
          </a:prstGeom>
          <a:noFill/>
        </p:spPr>
      </p:pic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7074791"/>
              </p:ext>
            </p:extLst>
          </p:nvPr>
        </p:nvGraphicFramePr>
        <p:xfrm>
          <a:off x="457200" y="1039782"/>
          <a:ext cx="8229600" cy="5086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7721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76904" y="285728"/>
            <a:ext cx="603450" cy="798685"/>
          </a:xfrm>
          <a:prstGeom prst="rect">
            <a:avLst/>
          </a:prstGeom>
          <a:noFill/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33132" y="358474"/>
            <a:ext cx="80437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dirty="0" smtClean="0">
                <a:ln>
                  <a:noFill/>
                </a:ln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Исполнение бюджета муниципального образования поселок Правохеттинский за 2016 </a:t>
            </a:r>
            <a:r>
              <a:rPr lang="ru-RU" sz="2000" b="1" dirty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года по доходам </a:t>
            </a:r>
            <a:r>
              <a:rPr lang="ru-RU" sz="2000" b="1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в </a:t>
            </a:r>
            <a:r>
              <a:rPr lang="ru-RU" sz="2000" b="1" dirty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% от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утвержденного плана</a:t>
            </a:r>
            <a:endParaRPr kumimoji="0" lang="ru-RU" sz="1800" b="0" i="0" u="none" strike="noStrike" cap="none" normalizeH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7840213"/>
              </p:ext>
            </p:extLst>
          </p:nvPr>
        </p:nvGraphicFramePr>
        <p:xfrm>
          <a:off x="467544" y="1124744"/>
          <a:ext cx="8229600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643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76904" y="285728"/>
            <a:ext cx="603450" cy="798685"/>
          </a:xfrm>
          <a:prstGeom prst="rect">
            <a:avLst/>
          </a:prstGeom>
          <a:noFill/>
        </p:spPr>
      </p:pic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0279981"/>
              </p:ext>
            </p:extLst>
          </p:nvPr>
        </p:nvGraphicFramePr>
        <p:xfrm>
          <a:off x="467544" y="1700808"/>
          <a:ext cx="8247184" cy="4805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000100" y="576366"/>
            <a:ext cx="787127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dirty="0" smtClean="0">
                <a:ln>
                  <a:noFill/>
                </a:ln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Исполнение бюджета муниципального образования поселок Правохеттинский в 2015-2016 годах по основным доходным источникам (тыс. рублей)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76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3131840" y="1268761"/>
            <a:ext cx="5686722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расходным полномочиям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областного БЮДЖЕТА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относятся начальное, среднее и дополнительное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профессиональное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образование,  организация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оказания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медицинской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помощи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социальная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поддержка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 пожилого возраста, инвалидов,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детей-сирот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содержание автомобильных дорог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регионального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значения.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43274" y="188640"/>
            <a:ext cx="603450" cy="798685"/>
          </a:xfrm>
          <a:prstGeom prst="rect">
            <a:avLst/>
          </a:prstGeom>
          <a:noFill/>
        </p:spPr>
      </p:pic>
      <p:pic>
        <p:nvPicPr>
          <p:cNvPr id="4098" name="Picture 2" descr="C:\Users\fanakova\Pictures\iCA2INTZ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268760"/>
            <a:ext cx="1800200" cy="1656184"/>
          </a:xfrm>
          <a:prstGeom prst="rect">
            <a:avLst/>
          </a:prstGeom>
          <a:noFill/>
        </p:spPr>
      </p:pic>
      <p:pic>
        <p:nvPicPr>
          <p:cNvPr id="4100" name="Picture 4" descr="C:\Users\fanakova\Pictures\yanopnd_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457576"/>
            <a:ext cx="2078072" cy="2275680"/>
          </a:xfrm>
          <a:prstGeom prst="rect">
            <a:avLst/>
          </a:prstGeom>
          <a:noFill/>
        </p:spPr>
      </p:pic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3275856" y="3429000"/>
            <a:ext cx="554461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расходным полномочиям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местных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БЮДЖЕТОВ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относятся дошкольное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создание условий для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жителей услугами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организаций культуры, содержание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автомобильных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дорог местного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значения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создание условий для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предоставления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транспортных услуг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населению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Динамика исполнения расходов муниципального образования 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поселок Правохеттинский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2015-2016 гг. (тыс.руб.)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6236536"/>
              </p:ext>
            </p:extLst>
          </p:nvPr>
        </p:nvGraphicFramePr>
        <p:xfrm>
          <a:off x="467544" y="1412776"/>
          <a:ext cx="8208912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43274" y="188640"/>
            <a:ext cx="603450" cy="798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4724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Narrow" pitchFamily="34" charset="0"/>
              </a:rPr>
              <a:t/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Narrow" pitchFamily="34" charset="0"/>
              </a:rPr>
            </a:b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07096" y="476672"/>
            <a:ext cx="7525344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algn="ctr" fontAlgn="b"/>
            <a:endParaRPr lang="ru-RU" sz="2800" b="1" dirty="0" smtClean="0">
              <a:solidFill>
                <a:srgbClr val="000000"/>
              </a:solidFill>
              <a:latin typeface="Times New Roman"/>
            </a:endParaRPr>
          </a:p>
          <a:p>
            <a:pPr algn="ctr" fontAlgn="b"/>
            <a:endParaRPr lang="ru-RU" sz="2800" b="1" dirty="0" smtClean="0">
              <a:solidFill>
                <a:srgbClr val="000000"/>
              </a:solidFill>
              <a:latin typeface="Times New Roman"/>
            </a:endParaRPr>
          </a:p>
          <a:p>
            <a:pPr algn="ctr" fontAlgn="b"/>
            <a:endParaRPr lang="ru-RU" sz="2800" b="1" dirty="0" smtClean="0">
              <a:solidFill>
                <a:srgbClr val="000000"/>
              </a:solidFill>
              <a:latin typeface="Times New Roman"/>
            </a:endParaRPr>
          </a:p>
          <a:p>
            <a:pPr algn="ctr" fontAlgn="b"/>
            <a:r>
              <a:rPr lang="ru-RU" sz="6400" b="1" dirty="0" smtClean="0">
                <a:solidFill>
                  <a:srgbClr val="000000"/>
                </a:solidFill>
                <a:latin typeface="Times New Roman"/>
              </a:rPr>
              <a:t>Исполнение бюджета муниципального образования </a:t>
            </a:r>
          </a:p>
          <a:p>
            <a:pPr algn="ctr" fontAlgn="b"/>
            <a:r>
              <a:rPr lang="ru-RU" sz="6400" b="1" dirty="0" smtClean="0">
                <a:solidFill>
                  <a:srgbClr val="000000"/>
                </a:solidFill>
                <a:latin typeface="Times New Roman"/>
              </a:rPr>
              <a:t>поселок Правохеттинский за 2016 г. </a:t>
            </a:r>
            <a:endParaRPr lang="ru-RU" sz="6400" b="1" dirty="0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40467"/>
              </p:ext>
            </p:extLst>
          </p:nvPr>
        </p:nvGraphicFramePr>
        <p:xfrm>
          <a:off x="645001" y="1124744"/>
          <a:ext cx="7887439" cy="5119958"/>
        </p:xfrm>
        <a:graphic>
          <a:graphicData uri="http://schemas.openxmlformats.org/drawingml/2006/table">
            <a:tbl>
              <a:tblPr/>
              <a:tblGrid>
                <a:gridCol w="502666"/>
                <a:gridCol w="4272670"/>
                <a:gridCol w="1142091"/>
                <a:gridCol w="1143710"/>
                <a:gridCol w="826302"/>
              </a:tblGrid>
              <a:tr h="7955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Раздел</a:t>
                      </a: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 показателя</a:t>
                      </a: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Уточненный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план, руб.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Исполнено с начала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года, руб.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Процент исполнения %</a:t>
                      </a: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549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01</a:t>
                      </a:r>
                    </a:p>
                  </a:txBody>
                  <a:tcPr marL="8352" marR="8352" marT="83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Общегосударственные вопросы</a:t>
                      </a: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24 528 000,00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24 466 524,54</a:t>
                      </a: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99,75 %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38358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02</a:t>
                      </a:r>
                    </a:p>
                  </a:txBody>
                  <a:tcPr marL="8352" marR="8352" marT="83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Национальная оборона</a:t>
                      </a: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185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000,00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185 000,00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100 %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56025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03</a:t>
                      </a:r>
                    </a:p>
                  </a:txBody>
                  <a:tcPr marL="8352" marR="8352" marT="83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347 000,00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346 499,96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99,86 %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54190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04</a:t>
                      </a:r>
                    </a:p>
                  </a:txBody>
                  <a:tcPr marL="8352" marR="8352" marT="83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Национальная экономика</a:t>
                      </a: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308 000,00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306 786,91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99,61 %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47996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05</a:t>
                      </a:r>
                    </a:p>
                  </a:txBody>
                  <a:tcPr marL="8352" marR="8352" marT="83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Жилищно-коммунальное хозяйство</a:t>
                      </a: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4 625 909,56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4 605 637,61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99,56 %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48460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08</a:t>
                      </a:r>
                    </a:p>
                  </a:txBody>
                  <a:tcPr marL="8352" marR="8352" marT="83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Культура, кинематография</a:t>
                      </a: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9 046 000,00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9 022 434,36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99,74 %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48925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10</a:t>
                      </a:r>
                    </a:p>
                  </a:txBody>
                  <a:tcPr marL="8352" marR="8352" marT="83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Социальная политика</a:t>
                      </a: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5 060 000,00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5 058 205,95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99,96 %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49156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11</a:t>
                      </a:r>
                    </a:p>
                  </a:txBody>
                  <a:tcPr marL="8352" marR="8352" marT="83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Физическая культура и спорт</a:t>
                      </a: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60 000,00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60 000,00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100,00%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34421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352" marR="8352" marT="83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Всего:</a:t>
                      </a:r>
                    </a:p>
                  </a:txBody>
                  <a:tcPr marL="8352" marR="8352" marT="83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44 159 909,56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44 051 089,33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99,75 %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352" marR="8352" marT="83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</a:tbl>
          </a:graphicData>
        </a:graphic>
      </p:graphicFrame>
      <p:pic>
        <p:nvPicPr>
          <p:cNvPr id="5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43274" y="188640"/>
            <a:ext cx="603450" cy="798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Narrow" pitchFamily="34" charset="0"/>
              </a:rPr>
              <a:t/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Narrow" pitchFamily="34" charset="0"/>
              </a:rPr>
            </a:br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513422433"/>
              </p:ext>
            </p:extLst>
          </p:nvPr>
        </p:nvGraphicFramePr>
        <p:xfrm>
          <a:off x="611560" y="764704"/>
          <a:ext cx="8136904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43274" y="188640"/>
            <a:ext cx="603450" cy="798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23528" y="1268760"/>
            <a:ext cx="8568952" cy="5184576"/>
          </a:xfrm>
          <a:prstGeom prst="roundRect">
            <a:avLst/>
          </a:prstGeom>
          <a:gradFill>
            <a:gsLst>
              <a:gs pos="0">
                <a:srgbClr val="4F81BD">
                  <a:tint val="66000"/>
                  <a:satMod val="160000"/>
                </a:srgbClr>
              </a:gs>
              <a:gs pos="50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8028384" cy="72008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расходов за 2016 год по экономическим статьям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8792518"/>
              </p:ext>
            </p:extLst>
          </p:nvPr>
        </p:nvGraphicFramePr>
        <p:xfrm>
          <a:off x="612764" y="1664804"/>
          <a:ext cx="7742862" cy="4392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43274" y="188640"/>
            <a:ext cx="603450" cy="798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76904" y="285728"/>
            <a:ext cx="603450" cy="798685"/>
          </a:xfrm>
          <a:prstGeom prst="rect">
            <a:avLst/>
          </a:prstGeom>
          <a:noFill/>
        </p:spPr>
      </p:pic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5523564"/>
              </p:ext>
            </p:extLst>
          </p:nvPr>
        </p:nvGraphicFramePr>
        <p:xfrm>
          <a:off x="467544" y="1700808"/>
          <a:ext cx="8247184" cy="4805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000100" y="730255"/>
            <a:ext cx="787127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Исполнение бюджета муниципального образования поселок Правохеттинский по расходам в 2015-2016 гг. в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76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43274" y="188640"/>
            <a:ext cx="603450" cy="798685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539552" y="1052736"/>
            <a:ext cx="828092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/>
              <a:t>«Отчет для граждан» познакомит  Вас с исполнением бюджета муниципального  образования поселок Правохеттинский 3а 2016 год.</a:t>
            </a:r>
            <a:endParaRPr lang="ru-RU" dirty="0"/>
          </a:p>
        </p:txBody>
      </p:sp>
      <p:pic>
        <p:nvPicPr>
          <p:cNvPr id="6" name="Рисунок 5" descr="iO0ZSGFA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396" y="1916832"/>
            <a:ext cx="2520280" cy="28803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</p:pic>
      <p:sp>
        <p:nvSpPr>
          <p:cNvPr id="7" name="Блок-схема: перфолента 6"/>
          <p:cNvSpPr/>
          <p:nvPr/>
        </p:nvSpPr>
        <p:spPr>
          <a:xfrm>
            <a:off x="1763688" y="2996952"/>
            <a:ext cx="6120680" cy="3600400"/>
          </a:xfrm>
          <a:prstGeom prst="flowChartPunchedTape">
            <a:avLst/>
          </a:prstGeom>
          <a:gradFill>
            <a:gsLst>
              <a:gs pos="0">
                <a:schemeClr val="accent2">
                  <a:tint val="98000"/>
                  <a:shade val="25000"/>
                  <a:satMod val="250000"/>
                </a:schemeClr>
              </a:gs>
              <a:gs pos="68000">
                <a:schemeClr val="accent2">
                  <a:tint val="86000"/>
                  <a:satMod val="115000"/>
                </a:schemeClr>
              </a:gs>
              <a:gs pos="100000">
                <a:schemeClr val="accent2">
                  <a:tint val="50000"/>
                  <a:satMod val="150000"/>
                </a:schemeClr>
              </a:gs>
            </a:gsLst>
            <a:path path="circle">
              <a:fillToRect l="50000" t="130000" r="50000" b="-3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Граждане – как налогоплательщики и как потребители муниципальных услуг –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результаты, как для общества в целом, так и для каждой семьи, для каждого человека.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nadymregion.ru/uploads/posts/2014-12/1417693207_74_eioltbl8.jp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689724012"/>
              </p:ext>
            </p:extLst>
          </p:nvPr>
        </p:nvGraphicFramePr>
        <p:xfrm>
          <a:off x="179512" y="1700808"/>
          <a:ext cx="6120680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/>
          </a:bodyPr>
          <a:lstStyle/>
          <a:p>
            <a:pPr lvl="0" algn="ctr"/>
            <a:r>
              <a:rPr lang="ru-RU" sz="1600" b="1" dirty="0" smtClean="0">
                <a:solidFill>
                  <a:srgbClr val="0000B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Исполнение бюджета муниципального образования поселок Правохеттинский в сфере </a:t>
            </a:r>
            <a:r>
              <a:rPr lang="ru-RU" sz="1800" b="1" dirty="0" smtClean="0">
                <a:solidFill>
                  <a:srgbClr val="0000B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жилищно-коммунального</a:t>
            </a:r>
            <a:r>
              <a:rPr lang="ru-RU" sz="1600" b="1" dirty="0" smtClean="0">
                <a:solidFill>
                  <a:srgbClr val="0000B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хозяйства за 2016 год (тыс. руб.)</a:t>
            </a:r>
            <a:r>
              <a:rPr lang="ru-RU" sz="1600" b="1" dirty="0" smtClean="0">
                <a:solidFill>
                  <a:srgbClr val="1B58BB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dirty="0" smtClean="0">
                <a:solidFill>
                  <a:srgbClr val="1B58BB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15282" y="332656"/>
            <a:ext cx="603450" cy="798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545015644"/>
              </p:ext>
            </p:extLst>
          </p:nvPr>
        </p:nvGraphicFramePr>
        <p:xfrm>
          <a:off x="3851920" y="1700808"/>
          <a:ext cx="4968552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24712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rgbClr val="0000B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Исполнение бюджета муниципального образования поселок Правохеттинский в сфере  национальной экономики за 2016 год      (тыс. руб.)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71266" y="260648"/>
            <a:ext cx="603450" cy="798685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9896751"/>
              </p:ext>
            </p:extLst>
          </p:nvPr>
        </p:nvGraphicFramePr>
        <p:xfrm>
          <a:off x="271266" y="1484784"/>
          <a:ext cx="5236838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971600" y="476672"/>
            <a:ext cx="7920880" cy="893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Динамика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расходов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муниципального образования 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поселок Правохеттинский на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социально-культурную сферу за 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2015-2016 годы 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(тыс.руб.) </a:t>
            </a:r>
            <a:endParaRPr kumimoji="0" lang="ru-RU" sz="20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99258" y="116632"/>
            <a:ext cx="603450" cy="798685"/>
          </a:xfrm>
          <a:prstGeom prst="rect">
            <a:avLst/>
          </a:prstGeom>
          <a:noFill/>
        </p:spPr>
      </p:pic>
      <p:graphicFrame>
        <p:nvGraphicFramePr>
          <p:cNvPr id="10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7172241"/>
              </p:ext>
            </p:extLst>
          </p:nvPr>
        </p:nvGraphicFramePr>
        <p:xfrm>
          <a:off x="323528" y="1340768"/>
          <a:ext cx="8568952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563" y="4509120"/>
            <a:ext cx="3080948" cy="2044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979712" y="1148864"/>
            <a:ext cx="5406181" cy="2779189"/>
          </a:xfrm>
          <a:prstGeom prst="round2DiagRect">
            <a:avLst/>
          </a:prstGeom>
          <a:gradFill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793946" y="1261258"/>
            <a:ext cx="5328592" cy="3958059"/>
          </a:xfrm>
          <a:prstGeom prst="rect">
            <a:avLst/>
          </a:prstGeom>
        </p:spPr>
        <p:txBody>
          <a:bodyPr/>
          <a:lstStyle/>
          <a:p>
            <a:pPr marL="274320" marR="0" lvl="0" indent="-274320" algn="just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 pitchFamily="18" charset="2"/>
              <a:buNone/>
              <a:tabLst/>
              <a:defRPr/>
            </a:pPr>
            <a:r>
              <a:rPr kumimoji="0" lang="ru-RU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		</a:t>
            </a:r>
          </a:p>
          <a:p>
            <a:pPr marL="274320" marR="0" lvl="0" indent="-274320" algn="just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 pitchFamily="18" charset="2"/>
              <a:buNone/>
              <a:tabLst/>
              <a:defRPr/>
            </a:pPr>
            <a:r>
              <a:rPr kumimoji="0" lang="ru-RU" altLang="en-US" sz="1600" b="1" i="0" u="none" strike="noStrike" kern="1200" cap="none" spc="0" normalizeH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Book Antiqua" pitchFamily="18" charset="0"/>
                <a:cs typeface="Times New Roman" pitchFamily="18" charset="0"/>
              </a:rPr>
              <a:t>               На развитие культуры и кинематографии расходы          запланированы в сумме 9 046 000,00 рублей. Исполнение за 2016 год в сумме 9 022 434,36 рублей составило 99,74 % от   плановых назначений. </a:t>
            </a:r>
          </a:p>
          <a:p>
            <a:pPr marL="274320" marR="0" lvl="0" indent="-274320" algn="just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 pitchFamily="18" charset="2"/>
              <a:buNone/>
              <a:tabLst/>
              <a:defRPr/>
            </a:pPr>
            <a:r>
              <a:rPr kumimoji="0" lang="ru-RU" altLang="en-US" sz="1600" b="1" i="0" u="none" strike="noStrike" kern="1200" cap="none" spc="0" normalizeH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Book Antiqua" pitchFamily="18" charset="0"/>
                <a:cs typeface="Times New Roman" pitchFamily="18" charset="0"/>
              </a:rPr>
              <a:t>		Расходы произведены на содержание МКУК «КДЦ поселок Правохеттинский», проведение культурно-массовых мероприятий.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71266" y="188640"/>
            <a:ext cx="603450" cy="798685"/>
          </a:xfrm>
          <a:prstGeom prst="rect">
            <a:avLst/>
          </a:prstGeom>
          <a:noFill/>
        </p:spPr>
      </p:pic>
      <p:grpSp>
        <p:nvGrpSpPr>
          <p:cNvPr id="9" name="Группа 8"/>
          <p:cNvGrpSpPr/>
          <p:nvPr/>
        </p:nvGrpSpPr>
        <p:grpSpPr>
          <a:xfrm>
            <a:off x="1403648" y="229674"/>
            <a:ext cx="6192688" cy="799558"/>
            <a:chOff x="0" y="44549"/>
            <a:chExt cx="4181107" cy="868051"/>
          </a:xfr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78176"/>
              <a:ext cx="4181107" cy="834424"/>
            </a:xfrm>
            <a:prstGeom prst="roundRect">
              <a:avLst/>
            </a:prstGeom>
            <a:grpFill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44549" y="44549"/>
              <a:ext cx="4092009" cy="82350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900" b="1" kern="1200" dirty="0" smtClean="0">
                  <a:latin typeface="Times New Roman" pitchFamily="18" charset="0"/>
                  <a:cs typeface="Times New Roman" pitchFamily="18" charset="0"/>
                </a:rPr>
                <a:t>Культура</a:t>
              </a:r>
              <a:endParaRPr lang="ru-RU" sz="39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" y="4511067"/>
            <a:ext cx="2952329" cy="2044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510" y="4509119"/>
            <a:ext cx="3106489" cy="2044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34698411"/>
              </p:ext>
            </p:extLst>
          </p:nvPr>
        </p:nvGraphicFramePr>
        <p:xfrm>
          <a:off x="683568" y="260648"/>
          <a:ext cx="7848872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Выноска со стрелкой влево 2"/>
          <p:cNvSpPr/>
          <p:nvPr/>
        </p:nvSpPr>
        <p:spPr>
          <a:xfrm>
            <a:off x="4025898" y="1873226"/>
            <a:ext cx="4835600" cy="1594409"/>
          </a:xfrm>
          <a:prstGeom prst="leftArrowCallout">
            <a:avLst>
              <a:gd name="adj1" fmla="val 12102"/>
              <a:gd name="adj2" fmla="val 24195"/>
              <a:gd name="adj3" fmla="val 17739"/>
              <a:gd name="adj4" fmla="val 90235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Количество клубных формирований - 11 ,  численность участников 152 чел.</a:t>
            </a:r>
          </a:p>
          <a:p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Всего за 2016 год проведено  283  мероприятий с числом зрителей – 9 850, из них: </a:t>
            </a:r>
          </a:p>
          <a:p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культурно-досуговых мероприятий – 207;</a:t>
            </a:r>
          </a:p>
          <a:p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r>
              <a:rPr lang="ru-RU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иносеанов – 36;</a:t>
            </a:r>
          </a:p>
          <a:p>
            <a:r>
              <a:rPr lang="ru-RU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искотек – 4;</a:t>
            </a:r>
          </a:p>
          <a:p>
            <a:pPr lvl="0"/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информационно-просветительских мероприятий – 76</a:t>
            </a:r>
            <a:r>
              <a:rPr lang="en-US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18794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EF77D5D-1F81-4B35-A390-F964E7A877A6}" type="slidenum">
              <a:rPr lang="ru-RU" altLang="ru-RU"/>
              <a:pPr/>
              <a:t>24</a:t>
            </a:fld>
            <a:endParaRPr lang="ru-RU" altLang="ru-RU" dirty="0"/>
          </a:p>
        </p:txBody>
      </p:sp>
      <p:pic>
        <p:nvPicPr>
          <p:cNvPr id="10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271266" y="260648"/>
            <a:ext cx="603450" cy="798685"/>
          </a:xfrm>
          <a:prstGeom prst="rect">
            <a:avLst/>
          </a:prstGeom>
          <a:noFill/>
        </p:spPr>
      </p:pic>
      <p:sp>
        <p:nvSpPr>
          <p:cNvPr id="7" name="Выноска со стрелкой влево 6"/>
          <p:cNvSpPr/>
          <p:nvPr/>
        </p:nvSpPr>
        <p:spPr>
          <a:xfrm>
            <a:off x="4002765" y="4588175"/>
            <a:ext cx="4835600" cy="1080120"/>
          </a:xfrm>
          <a:prstGeom prst="leftArrowCallout">
            <a:avLst>
              <a:gd name="adj1" fmla="val 13242"/>
              <a:gd name="adj2" fmla="val 25000"/>
              <a:gd name="adj3" fmla="val 14417"/>
              <a:gd name="adj4" fmla="val 90328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Среднесписочная численность работников составила 7,1 чел.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нутый угол 15"/>
          <p:cNvSpPr/>
          <p:nvPr/>
        </p:nvSpPr>
        <p:spPr>
          <a:xfrm>
            <a:off x="2770086" y="1952836"/>
            <a:ext cx="6048672" cy="2808312"/>
          </a:xfrm>
          <a:prstGeom prst="foldedCorner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90000"/>
              </a:lnSpc>
              <a:buFont typeface="Wingdings 2" pitchFamily="18" charset="2"/>
              <a:buNone/>
              <a:defRPr/>
            </a:pPr>
            <a:endParaRPr lang="ru-RU" alt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 2" pitchFamily="18" charset="2"/>
              <a:buNone/>
              <a:defRPr/>
            </a:pPr>
            <a:endParaRPr lang="ru-RU" alt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 2" pitchFamily="18" charset="2"/>
              <a:buNone/>
              <a:defRPr/>
            </a:pPr>
            <a:endParaRPr lang="ru-RU" alt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alt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на социальную политику исполнены в сумме 5 058 205,95 рублей или 99,96 % от утвержденных ассигнований.</a:t>
            </a:r>
          </a:p>
          <a:p>
            <a:pPr algn="ctr">
              <a:lnSpc>
                <a:spcPct val="90000"/>
              </a:lnSpc>
              <a:buFont typeface="Wingdings 2" pitchFamily="18" charset="2"/>
              <a:buNone/>
              <a:defRPr/>
            </a:pPr>
            <a:endParaRPr lang="ru-RU" altLang="en-US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  <a:defRPr/>
            </a:pPr>
            <a:endParaRPr lang="ru-RU" alt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ru-RU" alt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По подразделу 1001 «Пенсионное обеспечение» произведены расходы в сумме 4 598 455,68  рублей или 99,88 % от утвержденных ассигнований.</a:t>
            </a:r>
          </a:p>
          <a:p>
            <a:pPr>
              <a:lnSpc>
                <a:spcPct val="90000"/>
              </a:lnSpc>
              <a:defRPr/>
            </a:pPr>
            <a:r>
              <a:rPr lang="ru-RU" alt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По подразделу 1006 «Другие вопросы в области социальной  политики» произведены расходы в сумме 4 599 750,27  рублей  или   99,97 % от утвержденных ассигнований.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2267744" y="229674"/>
            <a:ext cx="6192688" cy="799558"/>
            <a:chOff x="0" y="44549"/>
            <a:chExt cx="4181107" cy="868051"/>
          </a:xfr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0" y="78176"/>
              <a:ext cx="4181107" cy="834424"/>
            </a:xfrm>
            <a:prstGeom prst="roundRect">
              <a:avLst/>
            </a:prstGeom>
            <a:grpFill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44549" y="44549"/>
              <a:ext cx="4092009" cy="82350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900" b="1" kern="1200" dirty="0" smtClean="0">
                  <a:latin typeface="Times New Roman" pitchFamily="18" charset="0"/>
                  <a:cs typeface="Times New Roman" pitchFamily="18" charset="0"/>
                </a:rPr>
                <a:t>Социальная политика</a:t>
              </a:r>
              <a:endParaRPr lang="ru-RU" sz="39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5" name="Рисунок 4" descr="i9MFWHAP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484784"/>
            <a:ext cx="2143125" cy="1872208"/>
          </a:xfrm>
          <a:prstGeom prst="rect">
            <a:avLst/>
          </a:prstGeom>
        </p:spPr>
      </p:pic>
      <p:pic>
        <p:nvPicPr>
          <p:cNvPr id="10" name="Рисунок 9" descr="iWO81EKQ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429000"/>
            <a:ext cx="2143125" cy="1728192"/>
          </a:xfrm>
          <a:prstGeom prst="rect">
            <a:avLst/>
          </a:prstGeom>
        </p:spPr>
      </p:pic>
      <p:pic>
        <p:nvPicPr>
          <p:cNvPr id="11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71266" y="260648"/>
            <a:ext cx="603450" cy="798685"/>
          </a:xfrm>
          <a:prstGeom prst="rect">
            <a:avLst/>
          </a:prstGeom>
          <a:noFill/>
        </p:spPr>
      </p:pic>
      <p:sp>
        <p:nvSpPr>
          <p:cNvPr id="6" name="AutoShape 2" descr="https://encrypted-tbn0.gstatic.com/images?q=tbn:ANd9GcQFAHYXypMjqK3J1qRA4i3ZifKsyuLkXizDTpMoGGiLhkefedUDMQ"/>
          <p:cNvSpPr>
            <a:spLocks noChangeAspect="1" noChangeArrowheads="1"/>
          </p:cNvSpPr>
          <p:nvPr/>
        </p:nvSpPr>
        <p:spPr bwMode="auto">
          <a:xfrm>
            <a:off x="155575" y="-2560638"/>
            <a:ext cx="6772275" cy="533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encrypted-tbn0.gstatic.com/images?q=tbn:ANd9GcQFAHYXypMjqK3J1qRA4i3ZifKsyuLkXizDTpMoGGiLhkefedUDMQ"/>
          <p:cNvSpPr>
            <a:spLocks noChangeAspect="1" noChangeArrowheads="1"/>
          </p:cNvSpPr>
          <p:nvPr/>
        </p:nvSpPr>
        <p:spPr bwMode="auto">
          <a:xfrm>
            <a:off x="307975" y="-2408238"/>
            <a:ext cx="6772275" cy="533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Блок-схема: перфолента 13"/>
          <p:cNvSpPr/>
          <p:nvPr/>
        </p:nvSpPr>
        <p:spPr>
          <a:xfrm>
            <a:off x="1089770" y="3861048"/>
            <a:ext cx="7749430" cy="2232248"/>
          </a:xfrm>
          <a:prstGeom prst="flowChartPunchedTap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i9VE3BCZ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5229200"/>
            <a:ext cx="2276475" cy="1428750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245740" y="4343400"/>
            <a:ext cx="7593459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en-US" sz="1200" b="1" dirty="0">
                <a:latin typeface="Arial" pitchFamily="34" charset="0"/>
                <a:cs typeface="Arial" pitchFamily="34" charset="0"/>
              </a:rPr>
              <a:t>Расходы на физическую культуру и спорт составили </a:t>
            </a:r>
            <a:r>
              <a:rPr lang="ru-RU" altLang="en-US" sz="1200" b="1" dirty="0" smtClean="0">
                <a:latin typeface="Arial" pitchFamily="34" charset="0"/>
                <a:cs typeface="Arial" pitchFamily="34" charset="0"/>
              </a:rPr>
              <a:t> 60 000,00 рублей </a:t>
            </a:r>
            <a:r>
              <a:rPr lang="ru-RU" altLang="en-US" sz="1200" b="1" dirty="0">
                <a:latin typeface="Arial" pitchFamily="34" charset="0"/>
                <a:cs typeface="Arial" pitchFamily="34" charset="0"/>
              </a:rPr>
              <a:t>или </a:t>
            </a:r>
            <a:r>
              <a:rPr lang="ru-RU" altLang="en-US" sz="1200" b="1" dirty="0" smtClean="0">
                <a:latin typeface="Arial" pitchFamily="34" charset="0"/>
                <a:cs typeface="Arial" pitchFamily="34" charset="0"/>
              </a:rPr>
              <a:t>100,00 </a:t>
            </a:r>
            <a:r>
              <a:rPr lang="ru-RU" altLang="en-US" sz="1200" b="1" dirty="0">
                <a:latin typeface="Arial" pitchFamily="34" charset="0"/>
                <a:cs typeface="Arial" pitchFamily="34" charset="0"/>
              </a:rPr>
              <a:t>% от утвержденных </a:t>
            </a:r>
            <a:r>
              <a:rPr lang="ru-RU" altLang="en-US" sz="1200" b="1" dirty="0" smtClean="0">
                <a:latin typeface="Arial" pitchFamily="34" charset="0"/>
                <a:cs typeface="Arial" pitchFamily="34" charset="0"/>
              </a:rPr>
              <a:t> ассигнований.</a:t>
            </a:r>
            <a:endParaRPr lang="ru-RU" altLang="en-US" sz="1200" b="1" dirty="0"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Расходы направлены на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приобретение призов для проведения спортивных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мероприятий.</a:t>
            </a:r>
            <a:endParaRPr lang="ru-RU" altLang="en-US" sz="1400" b="1" dirty="0" smtClean="0">
              <a:latin typeface="Arial" pitchFamily="34" charset="0"/>
              <a:cs typeface="Arial" pitchFamily="34" charset="0"/>
            </a:endParaRPr>
          </a:p>
          <a:p>
            <a:endParaRPr lang="ru-RU" altLang="en-US" sz="1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4"/>
          <p:cNvSpPr/>
          <p:nvPr/>
        </p:nvSpPr>
        <p:spPr>
          <a:xfrm>
            <a:off x="1089770" y="476672"/>
            <a:ext cx="7749430" cy="792088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148590" tIns="148590" rIns="148590" bIns="148590" numCol="1" spcCol="1270" anchor="ctr" anchorCtr="0">
            <a:noAutofit/>
          </a:bodyPr>
          <a:lstStyle/>
          <a:p>
            <a:pPr lvl="0" algn="ctr" defTabSz="1733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900" b="1" kern="1200" dirty="0" smtClean="0">
                <a:latin typeface="Times New Roman" pitchFamily="18" charset="0"/>
                <a:cs typeface="Times New Roman" pitchFamily="18" charset="0"/>
              </a:rPr>
              <a:t>Физкультура и спорт</a:t>
            </a:r>
            <a:endParaRPr lang="ru-RU" sz="3900" b="1" kern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71266" y="404664"/>
            <a:ext cx="603450" cy="798685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608" y="1314568"/>
            <a:ext cx="3763144" cy="2546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770" y="1314569"/>
            <a:ext cx="3698254" cy="2546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121327512"/>
              </p:ext>
            </p:extLst>
          </p:nvPr>
        </p:nvGraphicFramePr>
        <p:xfrm>
          <a:off x="251520" y="188640"/>
          <a:ext cx="8640960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2898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102600" y="5732463"/>
            <a:ext cx="609600" cy="52070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altLang="ru-RU" dirty="0" smtClean="0">
              <a:solidFill>
                <a:schemeClr val="tx1"/>
              </a:solidFill>
            </a:endParaRPr>
          </a:p>
          <a:p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71600" y="4293096"/>
            <a:ext cx="7920880" cy="1656184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рамках подпрограммы в 2016 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году 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предоставлена выкупная стоимость  двум собственникам  жилых помещений, признанных непригодными  для проживания и подлежащих сносу.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271266" y="260648"/>
            <a:ext cx="603450" cy="79868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004290" y="565053"/>
            <a:ext cx="8117119" cy="1495795"/>
            <a:chOff x="190085" y="22480"/>
            <a:chExt cx="8261135" cy="2053781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190085" y="22480"/>
              <a:ext cx="8261135" cy="1584176"/>
            </a:xfrm>
            <a:prstGeom prst="roundRect">
              <a:avLst/>
            </a:prstGeom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190085" y="106556"/>
              <a:ext cx="8048023" cy="19697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1005" tIns="0" rIns="221005" bIns="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Муниципальная программа "Содействие занятости населения«.</a:t>
              </a:r>
              <a:r>
                <a:rPr lang="ru-RU" sz="1800" kern="1200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  Исполнение составило 111 496,91рублей.</a:t>
              </a:r>
              <a:endParaRPr lang="ru-RU" sz="1800" b="1" kern="1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899591" y="2132856"/>
            <a:ext cx="8117119" cy="166199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u="sng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Подпрограмма "Обеспечение временного трудоустройства несовершеннолетних в возрасте от 14 до 18 лет в свободное от учебы время"</a:t>
            </a:r>
            <a:r>
              <a:rPr lang="ru-RU" sz="12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Главной целью создания временных рабочих мест для несовершеннолетних граждан является создание условий формирования у подростков позитивных жизненных навыков, адаптации к трудовой деятельности, социальная и материальная поддержка несовершеннолетних. Согласно заключенным договорам трудоустроено 6 человек. Объем средств на реализацию подпрограммы в 2016 году – 112 000,00 рублей, исполнение – 111 496,91 рублей.</a:t>
            </a:r>
            <a:endParaRPr lang="ru-RU" sz="9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43934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i91MUR5T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3933056"/>
            <a:ext cx="5256584" cy="2016224"/>
          </a:xfrm>
          <a:prstGeom prst="rect">
            <a:avLst/>
          </a:prstGeom>
        </p:spPr>
      </p:pic>
      <p:pic>
        <p:nvPicPr>
          <p:cNvPr id="12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71266" y="404664"/>
            <a:ext cx="603450" cy="798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004290" y="116632"/>
            <a:ext cx="8139709" cy="2232249"/>
            <a:chOff x="190085" y="-197739"/>
            <a:chExt cx="8284126" cy="2274001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213076" y="-197739"/>
              <a:ext cx="8261135" cy="2076261"/>
            </a:xfrm>
            <a:prstGeom prst="roundRect">
              <a:avLst/>
            </a:prstGeom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190085" y="-187677"/>
              <a:ext cx="8048023" cy="22639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1005" tIns="0" rIns="221005" bIns="0" numCol="1" spcCol="1270" anchor="ctr" anchorCtr="0">
              <a:noAutofit/>
            </a:bodyPr>
            <a:lstStyle/>
            <a:p>
              <a:pPr algn="ctr" fontAlgn="t"/>
              <a:r>
                <a:rPr lang="ru-RU" dirty="0" smtClean="0">
                  <a:solidFill>
                    <a:srgbClr val="002060"/>
                  </a:solidFill>
                  <a:latin typeface="Arial"/>
                </a:rPr>
                <a:t>Муниципальная программа «Защита населения и территории муниципального образования поселок Правохеттинский от чрезвычайных ситуаций природного и техногенного характера, обеспечение пожарной безопасности». </a:t>
              </a:r>
            </a:p>
            <a:p>
              <a:pPr algn="ctr" fontAlgn="t"/>
              <a:r>
                <a:rPr lang="ru-RU" dirty="0" smtClean="0">
                  <a:solidFill>
                    <a:srgbClr val="002060"/>
                  </a:solidFill>
                  <a:latin typeface="Arial"/>
                </a:rPr>
                <a:t>Исполнение составило 698 456,96рублей.</a:t>
              </a:r>
              <a:endParaRPr lang="ru-RU" dirty="0">
                <a:solidFill>
                  <a:srgbClr val="002060"/>
                </a:solidFill>
                <a:latin typeface="Arial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064453" y="2060848"/>
            <a:ext cx="8041972" cy="212365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u="sng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Подпрограмма «Профилактика терроризма и экстремизма, минимизация и ликвидация их проявлений на территории муниципального  образования поселок Правохеттинский»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течение года проводились агитационные мероприятия с населением (беседы); 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общеобразовательных учреждениях посёлка проведены тренировки по отработке людей эвакуации при совершении  терактов (6  тренировок);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течение года проводились совместные рейды с правоохранительными органами многоквартирных жилых домов в отношении содержания чердаков, подвалов и других мест общего пользования;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роводилось обучение в учебно-консультационном пункте Администрации поселка неработающего населения поселка действиям населения при угрозе совершения террористических актов;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проводились заседания КЧС и ОПБ в муниципальном образовании  поселок Правохеттинский по обеспечению правопорядка , направленного на сохранение и укрепление межнациональной стабильности.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43934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71266" y="404664"/>
            <a:ext cx="603450" cy="79868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064453" y="4184506"/>
            <a:ext cx="8041972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u="sng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Подпрограмма «Организация и осуществление мероприятий в области обеспечения пожарной безопасности на территории муниципального  образования поселок Правохеттинский». 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Объем средств на реализацию подпрограммы в 2016 году – 614  000,00 рублей, исполнение – 613 456,96 рублей, или 99,91 %. 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рамках подпрограммы проведены мероприятия по обслуживанию системы пожарной сигнализации на объектах муниципального образования, периодический медицинский осмотр работников ДПД .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4452" y="5373216"/>
            <a:ext cx="8041973" cy="12003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u="sng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Подпрограмма  «Совершенствование  гражданской обороны, защиты населения и территории муниципального образования поселок Правохеттинский от чрезвычайных ситуаций мирного и военного времени» .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Объем средств на реализацию подпрограммы в 2016 году – 85 000,00 рублей, исполнение – 85 000,00 рублей, или 100 %. В рамках подпрограммы проведены мероприятия по обслуживанию системы речевого оповещения муниципального образования.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2123728" y="692150"/>
            <a:ext cx="6409085" cy="6413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ПРИНЦИП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разграничения доходов, расходов и источников финансирования бюджета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5580112" y="1484784"/>
            <a:ext cx="485775" cy="719137"/>
          </a:xfrm>
          <a:prstGeom prst="downArrow">
            <a:avLst>
              <a:gd name="adj1" fmla="val 50000"/>
              <a:gd name="adj2" fmla="val 37010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31840" y="2348880"/>
            <a:ext cx="5688632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 каждым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БЮДЖЕТОМ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 соответствии с законодательством  Российской  Федерации закреплены ДОХОДЫ, РАСХОДЫ и источники финансирования БЮДЖЕТА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43274" y="188640"/>
            <a:ext cx="603450" cy="798685"/>
          </a:xfrm>
          <a:prstGeom prst="rect">
            <a:avLst/>
          </a:prstGeom>
          <a:noFill/>
        </p:spPr>
      </p:pic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395536" y="3789041"/>
            <a:ext cx="8424936" cy="23083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Разграничение доходов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БЮДЖЕТОВ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установлено Налоговым кодексом РФ,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Бюджетным кодексом РФ, региональным законодательством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Разграничение расходов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БЮДЖЕТОВ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установлено Федеральными законами от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06.10.1999г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№ 184-ФЗ «Об общих принципах организации законодательных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(представительных) и исполнительных органов государственной власти субъектов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РФ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от 06.10.2003г. № 131-ФЗ «Об общих принципах местного самоуправления в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Российской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Федерации», региональным законодательством</a:t>
            </a:r>
          </a:p>
        </p:txBody>
      </p:sp>
      <p:pic>
        <p:nvPicPr>
          <p:cNvPr id="11" name="Рисунок 10" descr="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412776"/>
            <a:ext cx="2267744" cy="201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827584" y="188640"/>
            <a:ext cx="8316415" cy="2075456"/>
            <a:chOff x="83529" y="-41968"/>
            <a:chExt cx="8390682" cy="1616195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213076" y="0"/>
              <a:ext cx="8261135" cy="1191658"/>
            </a:xfrm>
            <a:prstGeom prst="roundRect">
              <a:avLst/>
            </a:prstGeom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83529" y="-41968"/>
              <a:ext cx="8048023" cy="16161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1005" tIns="0" rIns="221005" bIns="0" numCol="1" spcCol="1270" anchor="ctr" anchorCtr="0">
              <a:noAutofit/>
            </a:bodyPr>
            <a:lstStyle/>
            <a:p>
              <a:pPr algn="ctr" fontAlgn="t"/>
              <a:r>
                <a:rPr lang="ru-RU" dirty="0" smtClean="0">
                  <a:solidFill>
                    <a:srgbClr val="002060"/>
                  </a:solidFill>
                  <a:latin typeface="Arial"/>
                </a:rPr>
                <a:t>Муниципальная программа «Обеспечение качественными услугами жилищно-коммунального хозяйства»</a:t>
              </a:r>
            </a:p>
            <a:p>
              <a:pPr algn="ctr" fontAlgn="t"/>
              <a:r>
                <a:rPr lang="ru-RU" dirty="0" smtClean="0">
                  <a:solidFill>
                    <a:srgbClr val="002060"/>
                  </a:solidFill>
                  <a:latin typeface="Arial"/>
                </a:rPr>
                <a:t> Исполнение составило </a:t>
              </a:r>
              <a:r>
                <a:rPr lang="ru-RU" dirty="0" smtClean="0">
                  <a:solidFill>
                    <a:srgbClr val="002060"/>
                  </a:solidFill>
                  <a:latin typeface="Arial"/>
                </a:rPr>
                <a:t>2 093 637,61руб</a:t>
              </a:r>
              <a:r>
                <a:rPr lang="ru-RU" dirty="0" smtClean="0">
                  <a:solidFill>
                    <a:srgbClr val="002060"/>
                  </a:solidFill>
                  <a:latin typeface="Arial"/>
                </a:rPr>
                <a:t>.</a:t>
              </a:r>
              <a:endParaRPr lang="ru-RU" dirty="0">
                <a:solidFill>
                  <a:srgbClr val="002060"/>
                </a:solidFill>
                <a:latin typeface="Arial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557817" y="2060848"/>
            <a:ext cx="8246556" cy="13849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u="sng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Подпрограмма «Комплексное благоустройство территории муниципального образования поселок Правохеттинский».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Объем средств на реализацию подпрограммы в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2016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году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–971 784,96 рублей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исполнение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–963 612,66 рублей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или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99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16 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%. В рамках подпрограммы произведены расходы на :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уличное освещение территории поселка, содержание земель социально-культурного назначения на территории поселка,  установка новогодней ели и установка новогодней иллюминации,  снос многоквартирного дома, отлов безнадзорных животных, выполнение кадастровых работ.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43934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71266" y="404664"/>
            <a:ext cx="603450" cy="79868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71463" y="3538406"/>
            <a:ext cx="8232910" cy="1600438"/>
          </a:xfrm>
          <a:prstGeom prst="rect">
            <a:avLst/>
          </a:prstGeom>
          <a:gradFill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u="sng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Подпрограмма «Энергосбережение и повышение энергетической эффективности муниципального образования поселок Правохеттинский» .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Объем средств на реализацию подпрограммы в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2016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году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1 065 000,00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рублей,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исполнение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1 052 900,35рублей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или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98,86%.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рамках подпрограммы проведены мероприятия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проведению профилактического испытания электрооборудования, установке индивидуальных приборов учета в жилых многоквартирных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домах, оплата коммунальных услуг в незаселенных домах муниципального жилого фонда.</a:t>
            </a:r>
            <a:endParaRPr lang="ru-RU" sz="1400" b="1" u="sng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endParaRPr lang="ru-RU" sz="1400" b="1" u="sng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2991" y="5229200"/>
            <a:ext cx="8231382" cy="116955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u="sng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Подпрограмма «Капитальный ремонт многоквартирных домов и объектов муниципального жилищного фонда, расположенных на территории муниципального образования поселок Правохеттинский» .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Объем средств на реализацию подпрограммы в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2016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году –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77 124,60 рублей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исполнение –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77 124,60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рублей, или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%.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рамках подпрограммы производилась уплата взносов на капитальный ремонт общего имущества многоквартирных домов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7941568" cy="6389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Отчет об исполнении бюджета МО поселок Правохеттинский по реализации муниципальных программ </a:t>
            </a: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2016 </a:t>
            </a: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г.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0485553"/>
              </p:ext>
            </p:extLst>
          </p:nvPr>
        </p:nvGraphicFramePr>
        <p:xfrm>
          <a:off x="644998" y="1700807"/>
          <a:ext cx="7959450" cy="4875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7067"/>
                <a:gridCol w="3875598"/>
                <a:gridCol w="1288794"/>
                <a:gridCol w="1288794"/>
                <a:gridCol w="789197"/>
              </a:tblGrid>
              <a:tr h="10690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№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п\п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 муниципальной целевой программы </a:t>
                      </a: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Уточненный план,тыс .руб.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vert="vert27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Ис полнение, тыс.руб.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vert="vert27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Процент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исполнения, 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vert="vert27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2991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ВСЕГО, в том числе:</a:t>
                      </a:r>
                    </a:p>
                  </a:txBody>
                  <a:tcPr marL="9525" marR="9525" marT="9525" marB="0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43</a:t>
                      </a:r>
                      <a:r>
                        <a:rPr lang="ru-RU" sz="1200" b="1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824,91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43 763,19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99,86%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835365"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 smtClean="0">
                        <a:latin typeface="Times New Roman"/>
                      </a:endParaRPr>
                    </a:p>
                    <a:p>
                      <a:pPr algn="ctr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1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2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t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Муниципальная программа «Обеспечение качественным жильем»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2 512,00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2 512,00</a:t>
                      </a:r>
                      <a:endParaRPr lang="ru-RU" sz="12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670353"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 smtClean="0">
                        <a:latin typeface="Times New Roman"/>
                      </a:endParaRPr>
                    </a:p>
                    <a:p>
                      <a:pPr algn="ctr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2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2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t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Муниципальная программа «Обеспечение качественными услугами жилищно-коммунального хозяйства»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2 113,91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2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093,64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99,04%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765945"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 smtClean="0">
                        <a:latin typeface="Times New Roman"/>
                      </a:endParaRPr>
                    </a:p>
                    <a:p>
                      <a:pPr algn="ctr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3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2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t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Муниципальная программа «Содействие занятости населения муниципального образования поселок Правохеттинский»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112,00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111,50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99,55%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1165384"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 smtClean="0">
                        <a:latin typeface="Times New Roman"/>
                      </a:endParaRPr>
                    </a:p>
                    <a:p>
                      <a:pPr algn="ctr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4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2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t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Муниципальная программа «Развитие физической культуры и спорта  муниципального образования поселок Правохеттинский"порта»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60,00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60,00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4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43274" y="332656"/>
            <a:ext cx="603450" cy="798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7920880" cy="648072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Отчет об исполнении бюджета МО </a:t>
            </a:r>
            <a:r>
              <a:rPr lang="ru-RU" sz="1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поселок Правохеттинский по 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реализации муниципальных программ 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2016 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1984307"/>
              </p:ext>
            </p:extLst>
          </p:nvPr>
        </p:nvGraphicFramePr>
        <p:xfrm>
          <a:off x="179512" y="1916833"/>
          <a:ext cx="8424937" cy="4702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8825"/>
                <a:gridCol w="4641775"/>
                <a:gridCol w="1080120"/>
                <a:gridCol w="1108866"/>
                <a:gridCol w="835351"/>
              </a:tblGrid>
              <a:tr h="14517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№ 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п\п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 муниципальной целевой программы </a:t>
                      </a: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Уточненный план,тыс .руб.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vert="vert27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Ис полнение, тыс.руб.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vert="vert27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Процент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исполнения, 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vert="vert27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924561"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t"/>
                      <a:endParaRPr lang="ru-RU" sz="10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t"/>
                      <a:endParaRPr lang="ru-RU" sz="10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t"/>
                      <a:r>
                        <a:rPr lang="ru-RU" sz="10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0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Муниципальная программа "Защита населения и территории муниципального образования поселок Правохеттинский от чрезвычайных ситуаций природного и техногенного характера, обеспечение пожарной безопасности"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699,00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698,46</a:t>
                      </a:r>
                      <a:endParaRPr lang="ru-RU" sz="12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99,92%  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810660"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t"/>
                      <a:endParaRPr lang="ru-RU" sz="10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t"/>
                      <a:r>
                        <a:rPr lang="ru-RU" sz="10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0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Муниципальная программа "Основные направления развития культуры муниципального образования посёлок Правохеттинский"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9 046,00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9 022,43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99,74%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757628"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t"/>
                      <a:endParaRPr lang="ru-RU" sz="10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t"/>
                      <a:r>
                        <a:rPr lang="ru-RU" sz="10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0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Муниципальная программа "Совершенствование муниципального управления в муниципальном образовании поселок Правохеттинский"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29 185,00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29 168,77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99,94%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757628"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t"/>
                      <a:endParaRPr lang="ru-RU" sz="10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t"/>
                      <a:r>
                        <a:rPr lang="ru-RU" sz="10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0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Муниципальная программа «Содержание и ремонт автомобильных дорог общего пользования местного значения и улично-дорожной сети муниципального образования поселок Правохеттинский»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97,00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96,39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99,37%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5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43274" y="332656"/>
            <a:ext cx="603450" cy="798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363272" cy="5472608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rgbClr val="000099"/>
                </a:solidFill>
              </a:rPr>
              <a:t>Межбюджетные отношения </a:t>
            </a:r>
            <a:r>
              <a:rPr lang="ru-RU" sz="1400" b="1" dirty="0" smtClean="0"/>
              <a:t>-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процесса;</a:t>
            </a:r>
          </a:p>
          <a:p>
            <a:r>
              <a:rPr lang="ru-RU" sz="1400" b="1" dirty="0" smtClean="0">
                <a:solidFill>
                  <a:srgbClr val="000099"/>
                </a:solidFill>
              </a:rPr>
              <a:t>Межбюджетные трансферты </a:t>
            </a:r>
            <a:r>
              <a:rPr lang="ru-RU" sz="1400" b="1" dirty="0" smtClean="0"/>
              <a:t>– денежные средства, предоставляемые из одного бюджета бюджетной системы Российской Федерации другому.</a:t>
            </a:r>
          </a:p>
          <a:p>
            <a:r>
              <a:rPr lang="ru-RU" sz="1400" b="1" dirty="0" smtClean="0">
                <a:solidFill>
                  <a:srgbClr val="000099"/>
                </a:solidFill>
              </a:rPr>
              <a:t>Дотации</a:t>
            </a:r>
            <a:r>
              <a:rPr lang="ru-RU" sz="1400" b="1" dirty="0" smtClean="0">
                <a:solidFill>
                  <a:srgbClr val="0000CC"/>
                </a:solidFill>
              </a:rPr>
              <a:t> </a:t>
            </a:r>
            <a:r>
              <a:rPr lang="ru-RU" sz="1400" b="1" dirty="0" smtClean="0"/>
              <a:t>- межбюджетные трансферты, предоставляемые на безвозмездной и безвозвратной основе без установления направлений и (или) условий их использования;</a:t>
            </a:r>
          </a:p>
          <a:p>
            <a:r>
              <a:rPr lang="ru-RU" sz="1400" b="1" dirty="0" smtClean="0">
                <a:solidFill>
                  <a:srgbClr val="000099"/>
                </a:solidFill>
              </a:rPr>
              <a:t>Субвенции </a:t>
            </a:r>
            <a:r>
              <a:rPr lang="ru-RU" sz="1400" b="1" dirty="0" smtClean="0"/>
              <a:t>– предоставляются на финансирование «переданных» другим публично-правовым образованиям полномочий;</a:t>
            </a:r>
          </a:p>
          <a:p>
            <a:r>
              <a:rPr lang="ru-RU" sz="1400" b="1" dirty="0" smtClean="0">
                <a:solidFill>
                  <a:srgbClr val="000099"/>
                </a:solidFill>
              </a:rPr>
              <a:t>Субсидии –</a:t>
            </a:r>
            <a:r>
              <a:rPr lang="ru-RU" sz="1400" b="1" dirty="0" smtClean="0"/>
              <a:t> предоставляется на условиях долевого софинансирования расходов других бюджетов.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/>
          </a:p>
        </p:txBody>
      </p:sp>
      <p:pic>
        <p:nvPicPr>
          <p:cNvPr id="4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15282" y="332656"/>
            <a:ext cx="603450" cy="798685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89040"/>
            <a:ext cx="2527001" cy="2016224"/>
          </a:xfrm>
          <a:prstGeom prst="rect">
            <a:avLst/>
          </a:prstGeom>
          <a:noFill/>
          <a:ln w="9525" cmpd="sng">
            <a:solidFill>
              <a:schemeClr val="accent2"/>
            </a:solidFill>
            <a:bevel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7" name="Picture 2" descr="\\Forward1\Документы!!!\ОФСКС\Кононенко\Слайды\Бюджет для граждан 2014\Фото межбюджет\image58800568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0116" y="4509120"/>
            <a:ext cx="2262354" cy="1812530"/>
          </a:xfrm>
          <a:prstGeom prst="rect">
            <a:avLst/>
          </a:prstGeom>
          <a:noFill/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4" name="Выгнутая вверх стрелка 13"/>
          <p:cNvSpPr/>
          <p:nvPr/>
        </p:nvSpPr>
        <p:spPr>
          <a:xfrm rot="972495">
            <a:off x="2514570" y="3619440"/>
            <a:ext cx="1951465" cy="498578"/>
          </a:xfrm>
          <a:prstGeom prst="curvedDownArrow">
            <a:avLst>
              <a:gd name="adj1" fmla="val 25000"/>
              <a:gd name="adj2" fmla="val 50000"/>
              <a:gd name="adj3" fmla="val 283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5267020"/>
            <a:ext cx="1896335" cy="142041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6" name="Выгнутая вверх стрелка 15"/>
          <p:cNvSpPr/>
          <p:nvPr/>
        </p:nvSpPr>
        <p:spPr>
          <a:xfrm rot="1468151">
            <a:off x="5475860" y="4316350"/>
            <a:ext cx="1985752" cy="622593"/>
          </a:xfrm>
          <a:prstGeom prst="curvedDownArrow">
            <a:avLst>
              <a:gd name="adj1" fmla="val 25000"/>
              <a:gd name="adj2" fmla="val 50000"/>
              <a:gd name="adj3" fmla="val 283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115888"/>
            <a:ext cx="8229600" cy="93662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Межбюджетные отношения</a:t>
            </a:r>
            <a:endParaRPr lang="ru-RU" sz="4000" b="1" dirty="0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15282" y="332656"/>
            <a:ext cx="603450" cy="79868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1412776"/>
            <a:ext cx="792088" cy="48965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47038B"/>
                </a:solidFill>
                <a:latin typeface="Arial" pitchFamily="34" charset="0"/>
                <a:cs typeface="Arial" pitchFamily="34" charset="0"/>
              </a:rPr>
              <a:t>Бюджет Ямало-Ненецкого автономного округа</a:t>
            </a:r>
            <a:endParaRPr lang="ru-RU" sz="2400" b="1" dirty="0">
              <a:solidFill>
                <a:srgbClr val="47038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Выноска со стрелкой вправо 5"/>
          <p:cNvSpPr/>
          <p:nvPr/>
        </p:nvSpPr>
        <p:spPr>
          <a:xfrm>
            <a:off x="1259632" y="1556792"/>
            <a:ext cx="2016224" cy="936104"/>
          </a:xfrm>
          <a:prstGeom prst="rightArrow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Дотации</a:t>
            </a:r>
            <a:endParaRPr lang="ru-RU" sz="16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Выноска со стрелкой вправо 7"/>
          <p:cNvSpPr/>
          <p:nvPr/>
        </p:nvSpPr>
        <p:spPr>
          <a:xfrm>
            <a:off x="1259632" y="2708920"/>
            <a:ext cx="2016224" cy="936104"/>
          </a:xfrm>
          <a:prstGeom prst="rightArrow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Субсидии</a:t>
            </a:r>
            <a:endParaRPr lang="ru-RU" sz="16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Выноска со стрелкой вправо 8"/>
          <p:cNvSpPr/>
          <p:nvPr/>
        </p:nvSpPr>
        <p:spPr>
          <a:xfrm>
            <a:off x="1259632" y="3861048"/>
            <a:ext cx="2016224" cy="936104"/>
          </a:xfrm>
          <a:prstGeom prst="rightArrow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Субвенции</a:t>
            </a:r>
            <a:endParaRPr lang="ru-RU" sz="16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1259632" y="5085184"/>
            <a:ext cx="2016224" cy="1008112"/>
          </a:xfrm>
          <a:prstGeom prst="rightArrow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Иные </a:t>
            </a:r>
            <a:r>
              <a:rPr lang="ru-RU" sz="1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межбюд-жетные</a:t>
            </a:r>
            <a:r>
              <a:rPr lang="ru-RU" sz="1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трансферты</a:t>
            </a:r>
            <a:endParaRPr lang="ru-RU" sz="14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75856" y="1412776"/>
            <a:ext cx="864096" cy="48965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250" b="1" dirty="0" smtClean="0">
                <a:solidFill>
                  <a:srgbClr val="47038B"/>
                </a:solidFill>
                <a:latin typeface="Arial" pitchFamily="34" charset="0"/>
                <a:cs typeface="Arial" pitchFamily="34" charset="0"/>
              </a:rPr>
              <a:t>Бюджет муниципального образования Надымский район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172400" y="836712"/>
            <a:ext cx="720080" cy="58326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2100" b="1" dirty="0" smtClean="0">
                <a:solidFill>
                  <a:srgbClr val="47038B"/>
                </a:solidFill>
                <a:latin typeface="Arial" pitchFamily="34" charset="0"/>
                <a:cs typeface="Arial" pitchFamily="34" charset="0"/>
              </a:rPr>
              <a:t>Бюджет МО п.Правохеттинский</a:t>
            </a:r>
          </a:p>
        </p:txBody>
      </p:sp>
      <p:sp>
        <p:nvSpPr>
          <p:cNvPr id="13" name="Выноска со стрелкой вправо 12"/>
          <p:cNvSpPr/>
          <p:nvPr/>
        </p:nvSpPr>
        <p:spPr>
          <a:xfrm>
            <a:off x="4211960" y="1484784"/>
            <a:ext cx="3960440" cy="1008112"/>
          </a:xfrm>
          <a:prstGeom prst="rightArrow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4F039B"/>
                </a:solidFill>
                <a:latin typeface="Arial" pitchFamily="34" charset="0"/>
                <a:cs typeface="Arial" pitchFamily="34" charset="0"/>
              </a:rPr>
              <a:t>Дотации на выравнивание бюджетной обеспеченности</a:t>
            </a:r>
            <a:endParaRPr lang="ru-RU" sz="1400" b="1" dirty="0">
              <a:solidFill>
                <a:srgbClr val="4F039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носка со стрелкой вправо 14"/>
          <p:cNvSpPr/>
          <p:nvPr/>
        </p:nvSpPr>
        <p:spPr>
          <a:xfrm>
            <a:off x="4211960" y="2564904"/>
            <a:ext cx="3960440" cy="864096"/>
          </a:xfrm>
          <a:prstGeom prst="rightArrow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4F039B"/>
                </a:solidFill>
                <a:latin typeface="Arial" pitchFamily="34" charset="0"/>
                <a:cs typeface="Arial" pitchFamily="34" charset="0"/>
              </a:rPr>
              <a:t>Иные межбюджетные трансферты</a:t>
            </a:r>
          </a:p>
        </p:txBody>
      </p:sp>
      <p:sp>
        <p:nvSpPr>
          <p:cNvPr id="16" name="Выноска со стрелкой влево 15"/>
          <p:cNvSpPr/>
          <p:nvPr/>
        </p:nvSpPr>
        <p:spPr>
          <a:xfrm>
            <a:off x="4211960" y="3789040"/>
            <a:ext cx="3888432" cy="2088232"/>
          </a:xfrm>
          <a:prstGeom prst="leftArrow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4F039B"/>
                </a:solidFill>
                <a:latin typeface="Arial" pitchFamily="34" charset="0"/>
                <a:cs typeface="Arial" pitchFamily="34" charset="0"/>
              </a:rPr>
              <a:t>Иные межбюджетные трансферты на исполнение передаваемых полномочий</a:t>
            </a:r>
            <a:endParaRPr lang="ru-RU" sz="1600" b="1" dirty="0">
              <a:solidFill>
                <a:srgbClr val="4F039B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931224" cy="576064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Исполнение по межбюджетным трансфертам </a:t>
            </a:r>
            <a:b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                           за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2016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год.                                      </a:t>
            </a:r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1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тыс.руб</a:t>
            </a:r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.)</a:t>
            </a:r>
            <a:endParaRPr lang="ru-RU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7337774"/>
              </p:ext>
            </p:extLst>
          </p:nvPr>
        </p:nvGraphicFramePr>
        <p:xfrm>
          <a:off x="539553" y="1268761"/>
          <a:ext cx="7848871" cy="5256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6571"/>
                <a:gridCol w="1780156"/>
                <a:gridCol w="2427486"/>
                <a:gridCol w="1294658"/>
              </a:tblGrid>
              <a:tr h="825161"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</a:t>
                      </a: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аименование  передаваемого полномочия</a:t>
                      </a:r>
                    </a:p>
                  </a:txBody>
                  <a:tcPr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План на </a:t>
                      </a:r>
                      <a:r>
                        <a:rPr kumimoji="0" lang="ru-RU" sz="1600" b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2016 </a:t>
                      </a:r>
                      <a:r>
                        <a:rPr kumimoji="0" lang="ru-RU" sz="1600" b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год</a:t>
                      </a:r>
                    </a:p>
                  </a:txBody>
                  <a:tcPr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Исполнение на </a:t>
                      </a:r>
                      <a:r>
                        <a:rPr kumimoji="0" lang="ru-RU" sz="1600" b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01.01.2017</a:t>
                      </a:r>
                      <a:r>
                        <a:rPr kumimoji="0" lang="ru-RU" sz="1600" b="1" kern="1200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ru-RU" sz="1600" b="1" kern="1200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</a:t>
                      </a:r>
                      <a:endParaRPr kumimoji="0" lang="ru-RU" sz="1600" b="1" kern="1200" dirty="0" smtClean="0">
                        <a:solidFill>
                          <a:srgbClr val="00206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 исполнения</a:t>
                      </a:r>
                    </a:p>
                  </a:txBody>
                  <a:tcPr>
                    <a:solidFill>
                      <a:schemeClr val="accent1">
                        <a:alpha val="29000"/>
                      </a:schemeClr>
                    </a:solidFill>
                  </a:tcPr>
                </a:tc>
              </a:tr>
              <a:tr h="2047623"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Составление проекта бюджета поселения, исполнение бюджета поселения, составление отчета об исполнении бюджета поселения</a:t>
                      </a:r>
                    </a:p>
                  </a:txBody>
                  <a:tcPr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cs typeface="Arial" pitchFamily="34" charset="0"/>
                        </a:rPr>
                        <a:t>13,00</a:t>
                      </a:r>
                      <a:endParaRPr lang="ru-RU" sz="1600" b="1" dirty="0">
                        <a:solidFill>
                          <a:srgbClr val="0000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600" b="1" kern="120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13,00</a:t>
                      </a:r>
                      <a:endParaRPr kumimoji="0" lang="ru-RU" sz="1600" b="1" kern="1200" dirty="0" smtClean="0">
                        <a:solidFill>
                          <a:srgbClr val="000099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600" b="1" kern="120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100 %</a:t>
                      </a:r>
                    </a:p>
                  </a:txBody>
                  <a:tcPr>
                    <a:solidFill>
                      <a:schemeClr val="accent1">
                        <a:alpha val="29000"/>
                      </a:schemeClr>
                    </a:solidFill>
                  </a:tcPr>
                </a:tc>
              </a:tr>
              <a:tr h="2047623"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Владение, пользование и распоряжение имуществом, находящимся в муниципальной собственности поселения</a:t>
                      </a:r>
                    </a:p>
                  </a:txBody>
                  <a:tcPr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600" b="1" kern="120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42,00</a:t>
                      </a:r>
                      <a:endParaRPr kumimoji="0" lang="ru-RU" sz="1600" b="1" kern="1200" dirty="0" smtClean="0">
                        <a:solidFill>
                          <a:srgbClr val="000099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600" b="1" kern="120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42,00</a:t>
                      </a:r>
                      <a:endParaRPr kumimoji="0" lang="ru-RU" sz="1600" b="1" kern="1200" dirty="0" smtClean="0">
                        <a:solidFill>
                          <a:srgbClr val="000099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600" b="1" kern="120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100 %</a:t>
                      </a:r>
                    </a:p>
                  </a:txBody>
                  <a:tcPr>
                    <a:solidFill>
                      <a:schemeClr val="accent1">
                        <a:alpha val="29000"/>
                      </a:schemeClr>
                    </a:solidFill>
                  </a:tcPr>
                </a:tc>
              </a:tr>
              <a:tr h="336177"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Всего</a:t>
                      </a:r>
                    </a:p>
                  </a:txBody>
                  <a:tcPr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600" b="1" kern="120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55,00</a:t>
                      </a:r>
                      <a:endParaRPr kumimoji="0" lang="ru-RU" sz="1600" b="1" kern="1200" dirty="0" smtClean="0">
                        <a:solidFill>
                          <a:srgbClr val="000099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600" b="1" kern="120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55,00</a:t>
                      </a:r>
                      <a:endParaRPr kumimoji="0" lang="ru-RU" sz="1600" b="1" kern="1200" dirty="0" smtClean="0">
                        <a:solidFill>
                          <a:srgbClr val="000099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600" b="1" kern="120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100 %</a:t>
                      </a:r>
                    </a:p>
                  </a:txBody>
                  <a:tcPr>
                    <a:solidFill>
                      <a:schemeClr val="accent1">
                        <a:alpha val="29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15282" y="332656"/>
            <a:ext cx="603450" cy="798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Narrow" pitchFamily="34" charset="0"/>
              </a:rPr>
              <a:t/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Narrow" pitchFamily="34" charset="0"/>
              </a:rPr>
            </a:br>
            <a:endParaRPr lang="ru-RU" sz="22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3328997"/>
          </a:xfrm>
        </p:spPr>
        <p:txBody>
          <a:bodyPr anchor="ctr">
            <a:normAutofit fontScale="85000" lnSpcReduction="20000"/>
          </a:bodyPr>
          <a:lstStyle/>
          <a:p>
            <a:pPr algn="ctr">
              <a:buNone/>
            </a:pPr>
            <a:r>
              <a:rPr lang="ru-RU" sz="7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 уважением, Администрация </a:t>
            </a:r>
            <a:br>
              <a:rPr lang="ru-RU" sz="7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ru-RU" sz="7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МО поселок Правохеттинский</a:t>
            </a:r>
          </a:p>
          <a:p>
            <a:endParaRPr lang="ru-RU" sz="72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endParaRPr lang="ru-RU" sz="72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/>
          <p:nvPr/>
        </p:nvGrpSpPr>
        <p:grpSpPr>
          <a:xfrm>
            <a:off x="683568" y="1052736"/>
            <a:ext cx="7992888" cy="4179168"/>
            <a:chOff x="827584" y="1916832"/>
            <a:chExt cx="7416824" cy="4179168"/>
          </a:xfrm>
        </p:grpSpPr>
        <p:sp>
          <p:nvSpPr>
            <p:cNvPr id="8" name="AutoShape 4"/>
            <p:cNvSpPr>
              <a:spLocks noChangeArrowheads="1"/>
            </p:cNvSpPr>
            <p:nvPr/>
          </p:nvSpPr>
          <p:spPr bwMode="gray">
            <a:xfrm>
              <a:off x="827584" y="2368550"/>
              <a:ext cx="2479179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AutoShape 5"/>
            <p:cNvSpPr>
              <a:spLocks noChangeArrowheads="1"/>
            </p:cNvSpPr>
            <p:nvPr/>
          </p:nvSpPr>
          <p:spPr bwMode="gray">
            <a:xfrm>
              <a:off x="899592" y="2376488"/>
              <a:ext cx="2375421" cy="2803525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AutoShape 6"/>
            <p:cNvSpPr>
              <a:spLocks noChangeArrowheads="1"/>
            </p:cNvSpPr>
            <p:nvPr/>
          </p:nvSpPr>
          <p:spPr bwMode="gray">
            <a:xfrm>
              <a:off x="899592" y="4440238"/>
              <a:ext cx="2364308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gray">
            <a:xfrm>
              <a:off x="899592" y="2398713"/>
              <a:ext cx="2364308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AutoShape 8"/>
            <p:cNvSpPr>
              <a:spLocks noChangeArrowheads="1"/>
            </p:cNvSpPr>
            <p:nvPr/>
          </p:nvSpPr>
          <p:spPr bwMode="gray">
            <a:xfrm>
              <a:off x="11493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9"/>
            <p:cNvSpPr>
              <a:spLocks noChangeArrowheads="1"/>
            </p:cNvSpPr>
            <p:nvPr/>
          </p:nvSpPr>
          <p:spPr bwMode="gray">
            <a:xfrm>
              <a:off x="961220" y="5249863"/>
              <a:ext cx="2302679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Text Box 16"/>
            <p:cNvSpPr txBox="1">
              <a:spLocks noChangeArrowheads="1"/>
            </p:cNvSpPr>
            <p:nvPr/>
          </p:nvSpPr>
          <p:spPr bwMode="gray">
            <a:xfrm>
              <a:off x="1403648" y="1988840"/>
              <a:ext cx="129785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000000"/>
                  </a:solidFill>
                </a:rPr>
                <a:t>Бюджет</a:t>
              </a:r>
              <a:endParaRPr lang="en-US" dirty="0"/>
            </a:p>
          </p:txBody>
        </p:sp>
        <p:sp>
          <p:nvSpPr>
            <p:cNvPr id="15" name="Text Box 17"/>
            <p:cNvSpPr txBox="1">
              <a:spLocks noChangeArrowheads="1"/>
            </p:cNvSpPr>
            <p:nvPr/>
          </p:nvSpPr>
          <p:spPr bwMode="gray">
            <a:xfrm>
              <a:off x="827584" y="2564904"/>
              <a:ext cx="2448272" cy="21698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(от старонормандского </a:t>
              </a:r>
              <a:r>
                <a:rPr lang="ru-RU" sz="1500" b="1" i="1" dirty="0" smtClean="0">
                  <a:latin typeface="Times New Roman" pitchFamily="18" charset="0"/>
                  <a:cs typeface="Times New Roman" pitchFamily="18" charset="0"/>
                </a:rPr>
                <a:t>bougette</a:t>
              </a:r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 — кошель, сумка, кожаный мешок) —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</a:r>
              <a:endParaRPr lang="en-US" sz="1500" dirty="0"/>
            </a:p>
          </p:txBody>
        </p:sp>
        <p:sp>
          <p:nvSpPr>
            <p:cNvPr id="16" name="AutoShape 19"/>
            <p:cNvSpPr>
              <a:spLocks noChangeArrowheads="1"/>
            </p:cNvSpPr>
            <p:nvPr/>
          </p:nvSpPr>
          <p:spPr bwMode="gray">
            <a:xfrm>
              <a:off x="35052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20"/>
            <p:cNvSpPr>
              <a:spLocks noChangeArrowheads="1"/>
            </p:cNvSpPr>
            <p:nvPr/>
          </p:nvSpPr>
          <p:spPr bwMode="gray">
            <a:xfrm>
              <a:off x="3538538" y="2376488"/>
              <a:ext cx="2098675" cy="2803525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21"/>
            <p:cNvSpPr>
              <a:spLocks noChangeArrowheads="1"/>
            </p:cNvSpPr>
            <p:nvPr/>
          </p:nvSpPr>
          <p:spPr bwMode="gray">
            <a:xfrm>
              <a:off x="3556000" y="4440238"/>
              <a:ext cx="20701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73E77E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22"/>
            <p:cNvSpPr>
              <a:spLocks noChangeArrowheads="1"/>
            </p:cNvSpPr>
            <p:nvPr/>
          </p:nvSpPr>
          <p:spPr bwMode="gray">
            <a:xfrm>
              <a:off x="3556000" y="2398713"/>
              <a:ext cx="20701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>
                    <a:gamma/>
                    <a:tint val="33333"/>
                    <a:invGamma/>
                  </a:srgbClr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Text Box 29"/>
            <p:cNvSpPr txBox="1">
              <a:spLocks noChangeArrowheads="1"/>
            </p:cNvSpPr>
            <p:nvPr/>
          </p:nvSpPr>
          <p:spPr bwMode="gray">
            <a:xfrm>
              <a:off x="3581400" y="2822575"/>
              <a:ext cx="2057400" cy="1938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поступающие в бюджет денежные средства (налоги юридических и физических лиц, штрафы, административные платежи и сборы, финансовая помощь)</a:t>
              </a:r>
              <a:endParaRPr lang="en-US" sz="1500" dirty="0"/>
            </a:p>
          </p:txBody>
        </p:sp>
        <p:sp>
          <p:nvSpPr>
            <p:cNvPr id="21" name="AutoShape 30"/>
            <p:cNvSpPr>
              <a:spLocks noChangeArrowheads="1"/>
            </p:cNvSpPr>
            <p:nvPr/>
          </p:nvSpPr>
          <p:spPr bwMode="gray">
            <a:xfrm>
              <a:off x="3508375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31"/>
            <p:cNvSpPr>
              <a:spLocks noChangeArrowheads="1"/>
            </p:cNvSpPr>
            <p:nvPr/>
          </p:nvSpPr>
          <p:spPr bwMode="gray">
            <a:xfrm>
              <a:off x="3552825" y="5249863"/>
              <a:ext cx="207010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33"/>
            <p:cNvSpPr>
              <a:spLocks noChangeArrowheads="1"/>
            </p:cNvSpPr>
            <p:nvPr/>
          </p:nvSpPr>
          <p:spPr bwMode="gray">
            <a:xfrm>
              <a:off x="58674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34"/>
            <p:cNvSpPr>
              <a:spLocks noChangeArrowheads="1"/>
            </p:cNvSpPr>
            <p:nvPr/>
          </p:nvSpPr>
          <p:spPr bwMode="gray">
            <a:xfrm>
              <a:off x="5900738" y="2376488"/>
              <a:ext cx="2343670" cy="2803525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35"/>
            <p:cNvSpPr>
              <a:spLocks noChangeArrowheads="1"/>
            </p:cNvSpPr>
            <p:nvPr/>
          </p:nvSpPr>
          <p:spPr bwMode="gray">
            <a:xfrm>
              <a:off x="5918200" y="4440238"/>
              <a:ext cx="22542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E9E065">
                    <a:gamma/>
                    <a:tint val="57647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utoShape 36"/>
            <p:cNvSpPr>
              <a:spLocks noChangeArrowheads="1"/>
            </p:cNvSpPr>
            <p:nvPr/>
          </p:nvSpPr>
          <p:spPr bwMode="gray">
            <a:xfrm>
              <a:off x="5918200" y="2398713"/>
              <a:ext cx="22542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>
                    <a:gamma/>
                    <a:tint val="33333"/>
                    <a:invGamma/>
                  </a:srgbClr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37"/>
            <p:cNvGrpSpPr>
              <a:grpSpLocks/>
            </p:cNvGrpSpPr>
            <p:nvPr/>
          </p:nvGrpSpPr>
          <p:grpSpPr bwMode="auto">
            <a:xfrm>
              <a:off x="6012160" y="1988840"/>
              <a:ext cx="2016224" cy="642938"/>
              <a:chOff x="1289" y="582"/>
              <a:chExt cx="668" cy="668"/>
            </a:xfrm>
          </p:grpSpPr>
          <p:sp>
            <p:nvSpPr>
              <p:cNvPr id="42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43" name="Oval 39"/>
              <p:cNvSpPr>
                <a:spLocks noChangeArrowheads="1"/>
              </p:cNvSpPr>
              <p:nvPr/>
            </p:nvSpPr>
            <p:spPr bwMode="gray">
              <a:xfrm>
                <a:off x="1298" y="582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44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45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46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28" name="Text Box 43"/>
            <p:cNvSpPr txBox="1">
              <a:spLocks noChangeArrowheads="1"/>
            </p:cNvSpPr>
            <p:nvPr/>
          </p:nvSpPr>
          <p:spPr bwMode="gray">
            <a:xfrm>
              <a:off x="6372200" y="1988840"/>
              <a:ext cx="1296144" cy="646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Расходы </a:t>
              </a:r>
            </a:p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бюджета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 Box 44"/>
            <p:cNvSpPr txBox="1">
              <a:spLocks noChangeArrowheads="1"/>
            </p:cNvSpPr>
            <p:nvPr/>
          </p:nvSpPr>
          <p:spPr bwMode="gray">
            <a:xfrm>
              <a:off x="5943600" y="2822575"/>
              <a:ext cx="2228800" cy="24006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выплачиваемые из бюджета денежные средства (социальные выплаты населению, содержание государственных учреждений (образование, здравоохранение и другие), капитальное строительство и другие)                                                          </a:t>
              </a:r>
            </a:p>
          </p:txBody>
        </p:sp>
        <p:sp>
          <p:nvSpPr>
            <p:cNvPr id="30" name="AutoShape 45"/>
            <p:cNvSpPr>
              <a:spLocks noChangeArrowheads="1"/>
            </p:cNvSpPr>
            <p:nvPr/>
          </p:nvSpPr>
          <p:spPr bwMode="gray">
            <a:xfrm>
              <a:off x="58610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46"/>
            <p:cNvSpPr>
              <a:spLocks noChangeArrowheads="1"/>
            </p:cNvSpPr>
            <p:nvPr/>
          </p:nvSpPr>
          <p:spPr bwMode="gray">
            <a:xfrm>
              <a:off x="5905499" y="5249863"/>
              <a:ext cx="227209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Oval 38"/>
            <p:cNvSpPr>
              <a:spLocks noChangeArrowheads="1"/>
            </p:cNvSpPr>
            <p:nvPr/>
          </p:nvSpPr>
          <p:spPr bwMode="gray">
            <a:xfrm>
              <a:off x="971600" y="1916832"/>
              <a:ext cx="2160240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33" name="Oval 39"/>
            <p:cNvSpPr>
              <a:spLocks noChangeArrowheads="1"/>
            </p:cNvSpPr>
            <p:nvPr/>
          </p:nvSpPr>
          <p:spPr bwMode="gray">
            <a:xfrm>
              <a:off x="994237" y="1921644"/>
              <a:ext cx="2089094" cy="6227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34" name="Oval 40"/>
            <p:cNvSpPr>
              <a:spLocks noChangeArrowheads="1"/>
            </p:cNvSpPr>
            <p:nvPr/>
          </p:nvSpPr>
          <p:spPr bwMode="gray">
            <a:xfrm>
              <a:off x="1020108" y="1925494"/>
              <a:ext cx="2040586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35" name="Oval 41"/>
            <p:cNvSpPr>
              <a:spLocks noChangeArrowheads="1"/>
            </p:cNvSpPr>
            <p:nvPr/>
          </p:nvSpPr>
          <p:spPr bwMode="gray">
            <a:xfrm>
              <a:off x="1042746" y="1931269"/>
              <a:ext cx="1940335" cy="56690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36" name="Oval 42"/>
            <p:cNvSpPr>
              <a:spLocks noChangeArrowheads="1"/>
            </p:cNvSpPr>
            <p:nvPr/>
          </p:nvSpPr>
          <p:spPr bwMode="gray">
            <a:xfrm>
              <a:off x="1155932" y="1946669"/>
              <a:ext cx="1723665" cy="46102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 dirty="0"/>
            </a:p>
          </p:txBody>
        </p:sp>
        <p:sp>
          <p:nvSpPr>
            <p:cNvPr id="37" name="Oval 38"/>
            <p:cNvSpPr>
              <a:spLocks noChangeArrowheads="1"/>
            </p:cNvSpPr>
            <p:nvPr/>
          </p:nvSpPr>
          <p:spPr bwMode="gray">
            <a:xfrm>
              <a:off x="3635896" y="1916832"/>
              <a:ext cx="1872208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38" name="Oval 39"/>
            <p:cNvSpPr>
              <a:spLocks noChangeArrowheads="1"/>
            </p:cNvSpPr>
            <p:nvPr/>
          </p:nvSpPr>
          <p:spPr bwMode="gray">
            <a:xfrm>
              <a:off x="3655515" y="1921644"/>
              <a:ext cx="1810548" cy="6227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39" name="Oval 40"/>
            <p:cNvSpPr>
              <a:spLocks noChangeArrowheads="1"/>
            </p:cNvSpPr>
            <p:nvPr/>
          </p:nvSpPr>
          <p:spPr bwMode="gray">
            <a:xfrm>
              <a:off x="3677937" y="1925494"/>
              <a:ext cx="1768508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0" name="Oval 41"/>
            <p:cNvSpPr>
              <a:spLocks noChangeArrowheads="1"/>
            </p:cNvSpPr>
            <p:nvPr/>
          </p:nvSpPr>
          <p:spPr bwMode="gray">
            <a:xfrm>
              <a:off x="3697556" y="1931269"/>
              <a:ext cx="1681624" cy="56690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1" name="Oval 42"/>
            <p:cNvSpPr>
              <a:spLocks noChangeArrowheads="1"/>
            </p:cNvSpPr>
            <p:nvPr/>
          </p:nvSpPr>
          <p:spPr bwMode="gray">
            <a:xfrm>
              <a:off x="3795650" y="1946669"/>
              <a:ext cx="1493843" cy="46102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47" name="Text Box 43"/>
          <p:cNvSpPr txBox="1">
            <a:spLocks noChangeArrowheads="1"/>
          </p:cNvSpPr>
          <p:nvPr/>
        </p:nvSpPr>
        <p:spPr bwMode="gray">
          <a:xfrm>
            <a:off x="1331640" y="1196752"/>
            <a:ext cx="129614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БЮДЖЕТ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 Box 43"/>
          <p:cNvSpPr txBox="1">
            <a:spLocks noChangeArrowheads="1"/>
          </p:cNvSpPr>
          <p:nvPr/>
        </p:nvSpPr>
        <p:spPr bwMode="gray">
          <a:xfrm>
            <a:off x="3851920" y="1052736"/>
            <a:ext cx="1584176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Доходы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бюджета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67544" y="4797152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Если расходная часть бюджета превышает доходную, то бюджет формируется с </a:t>
            </a:r>
            <a:r>
              <a:rPr lang="ru-RU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дефицитом</a:t>
            </a:r>
            <a:endParaRPr lang="ru-RU" dirty="0" smtClean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Превышение доходов над расходами  образует положительный остаток бюджета </a:t>
            </a:r>
            <a:r>
              <a:rPr lang="ru-RU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539552" y="5445224"/>
            <a:ext cx="8280920" cy="923330"/>
          </a:xfrm>
          <a:prstGeom prst="rect">
            <a:avLst/>
          </a:prstGeom>
          <a:solidFill>
            <a:srgbClr val="FDFDC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gradFill flip="none" rotWithShape="1">
                  <a:gsLst>
                    <a:gs pos="0">
                      <a:schemeClr val="accent3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3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lumMod val="75000"/>
                        <a:shade val="100000"/>
                        <a:satMod val="115000"/>
                      </a:schemeClr>
                    </a:gs>
                  </a:gsLst>
                  <a:lin ang="135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 —</a:t>
            </a:r>
          </a:p>
          <a:p>
            <a:pPr algn="ctr"/>
            <a:r>
              <a:rPr lang="ru-RU" b="1" i="1" dirty="0" smtClean="0">
                <a:gradFill flip="none" rotWithShape="1">
                  <a:gsLst>
                    <a:gs pos="0">
                      <a:schemeClr val="accent3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3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lumMod val="75000"/>
                        <a:shade val="100000"/>
                        <a:satMod val="115000"/>
                      </a:schemeClr>
                    </a:gs>
                  </a:gsLst>
                  <a:lin ang="135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  <p:pic>
        <p:nvPicPr>
          <p:cNvPr id="51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43274" y="188640"/>
            <a:ext cx="603450" cy="798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600" y="980728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Принцип прозрачности (открытости)бюджетной системы Российской Федерации означает:</a:t>
            </a:r>
            <a:endParaRPr lang="ru-RU" dirty="0"/>
          </a:p>
        </p:txBody>
      </p:sp>
      <p:pic>
        <p:nvPicPr>
          <p:cNvPr id="6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43274" y="188640"/>
            <a:ext cx="603450" cy="79868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555776" y="6093296"/>
            <a:ext cx="6408712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i="1" dirty="0" smtClean="0"/>
              <a:t>Бюджетный кодекс Российской Федерации, статья 36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99592" y="1700808"/>
            <a:ext cx="7272808" cy="369331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dirty="0" smtClean="0"/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Обязательное опубликование в средствах массовой информации утвержденных бюджетов и отчетов об их исполнении;</a:t>
            </a:r>
          </a:p>
          <a:p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Доступность иных сведений о бюджетах;</a:t>
            </a:r>
          </a:p>
          <a:p>
            <a:endParaRPr lang="ru-RU" dirty="0" smtClean="0"/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Обязательная открытость для общества проектов бюджетов, обеспечение доступа к информации на едином портале бюджетной системы Российской Федерации в сети«Интернет»;</a:t>
            </a:r>
          </a:p>
          <a:p>
            <a:endParaRPr lang="ru-RU" dirty="0" smtClean="0"/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Преемственность бюджетной классификации Российской Федерации, а также обеспечение сопоставимости показателей бюджета отчетного, текущего и очередного финансового года.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3924300" y="836613"/>
            <a:ext cx="4762500" cy="2143125"/>
          </a:xfrm>
        </p:spPr>
        <p:txBody>
          <a:bodyPr>
            <a:normAutofit/>
          </a:bodyPr>
          <a:lstStyle/>
          <a:p>
            <a:r>
              <a:rPr lang="ru-RU" alt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составляют собственные доходы (налоговые и неналоговые) и безвозмездные поступления от других бюджетов в виде дотаций, субвенций и иных межбюджетных трансфертов</a:t>
            </a:r>
            <a:endParaRPr lang="ru-RU" alt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Номер слайда 3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00B7E1F-8A9F-4C88-B6FF-112AED2DD501}" type="slidenum">
              <a:rPr lang="ru-RU" altLang="ru-RU" smtClean="0">
                <a:solidFill>
                  <a:srgbClr val="2C6284"/>
                </a:solidFill>
              </a:rPr>
              <a:pPr eaLnBrk="1" hangingPunct="1"/>
              <a:t>6</a:t>
            </a:fld>
            <a:endParaRPr lang="ru-RU" altLang="ru-RU" dirty="0" smtClean="0">
              <a:solidFill>
                <a:srgbClr val="2C6284"/>
              </a:solidFill>
            </a:endParaRPr>
          </a:p>
        </p:txBody>
      </p:sp>
      <p:pic>
        <p:nvPicPr>
          <p:cNvPr id="3076" name="Picture 15" descr="1354528072_4009_thumbzo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084413"/>
            <a:ext cx="2857500" cy="212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7" descr="167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716338"/>
            <a:ext cx="287972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Прямоугольник 6"/>
          <p:cNvSpPr>
            <a:spLocks noChangeArrowheads="1"/>
          </p:cNvSpPr>
          <p:nvPr/>
        </p:nvSpPr>
        <p:spPr bwMode="auto">
          <a:xfrm>
            <a:off x="4067175" y="3733800"/>
            <a:ext cx="432117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включают расходы на</a:t>
            </a:r>
          </a:p>
          <a:p>
            <a:pPr eaLnBrk="1" hangingPunct="1"/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государственных (муниципальных) услуг, социальное обеспечение населения, бюджетные инвестиции, предоставление межбюджетных трансфертов, обслуживание государственного (муниципального) долга</a:t>
            </a:r>
          </a:p>
        </p:txBody>
      </p:sp>
      <p:pic>
        <p:nvPicPr>
          <p:cNvPr id="7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76904" y="285728"/>
            <a:ext cx="603450" cy="798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6972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76904" y="285728"/>
            <a:ext cx="603450" cy="798685"/>
          </a:xfrm>
          <a:prstGeom prst="rect">
            <a:avLst/>
          </a:prstGeom>
          <a:noFill/>
        </p:spPr>
      </p:pic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5956949"/>
              </p:ext>
            </p:extLst>
          </p:nvPr>
        </p:nvGraphicFramePr>
        <p:xfrm>
          <a:off x="467544" y="1628800"/>
          <a:ext cx="8247184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115616" y="676393"/>
            <a:ext cx="77557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Основные параметры бюджета муниципального образования поселок Правохеттинский (тыс. рублей)</a:t>
            </a:r>
            <a:endParaRPr lang="en-US" sz="2000" b="1" dirty="0" smtClean="0"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365F9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53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Номер слайда 20"/>
          <p:cNvSpPr txBox="1">
            <a:spLocks noGrp="1"/>
          </p:cNvSpPr>
          <p:nvPr/>
        </p:nvSpPr>
        <p:spPr bwMode="auto">
          <a:xfrm>
            <a:off x="8786813" y="6572250"/>
            <a:ext cx="357187" cy="285750"/>
          </a:xfrm>
          <a:prstGeom prst="rect">
            <a:avLst/>
          </a:prstGeom>
          <a:solidFill>
            <a:srgbClr val="1F49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CDE1376F-EBBA-45B7-BD21-AC97A4EB5B5F}" type="slidenum">
              <a:rPr lang="ru-RU" altLang="ru-RU" sz="10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6858000"/>
            <a:ext cx="9144000" cy="71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272" name="Text Box 15"/>
          <p:cNvSpPr txBox="1">
            <a:spLocks noChangeArrowheads="1"/>
          </p:cNvSpPr>
          <p:nvPr/>
        </p:nvSpPr>
        <p:spPr bwMode="auto">
          <a:xfrm>
            <a:off x="5724525" y="3587750"/>
            <a:ext cx="3419475" cy="2877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FFFFFF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rgbClr val="FFFFFF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rgbClr val="FFFFFF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rgbClr val="FFFFFF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rgbClr val="FFFFFF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1600" dirty="0">
                <a:solidFill>
                  <a:schemeClr val="tx1"/>
                </a:solidFill>
              </a:rPr>
              <a:t>       </a:t>
            </a:r>
            <a:r>
              <a:rPr lang="ru-RU" altLang="ru-RU" sz="1500" dirty="0" smtClean="0">
                <a:solidFill>
                  <a:schemeClr val="tx1"/>
                </a:solidFill>
              </a:rPr>
              <a:t>Наибольшие поступления в структуре налоговых и неналоговых доходах составили</a:t>
            </a:r>
            <a:r>
              <a:rPr lang="en-US" altLang="ru-RU" sz="1500" dirty="0" smtClean="0">
                <a:solidFill>
                  <a:schemeClr val="tx1"/>
                </a:solidFill>
              </a:rPr>
              <a:t>:</a:t>
            </a:r>
            <a:endParaRPr lang="ru-RU" altLang="ru-RU" sz="1500" dirty="0">
              <a:solidFill>
                <a:schemeClr val="tx1"/>
              </a:solidFill>
            </a:endParaRPr>
          </a:p>
          <a:p>
            <a:pPr eaLnBrk="1" hangingPunct="1"/>
            <a:r>
              <a:rPr lang="ru-RU" altLang="ru-RU" sz="1500" b="1" dirty="0" smtClean="0">
                <a:solidFill>
                  <a:schemeClr val="tx1"/>
                </a:solidFill>
              </a:rPr>
              <a:t>        налог </a:t>
            </a:r>
            <a:r>
              <a:rPr lang="ru-RU" altLang="ru-RU" sz="1500" b="1" dirty="0">
                <a:solidFill>
                  <a:schemeClr val="tx1"/>
                </a:solidFill>
              </a:rPr>
              <a:t>на доходы </a:t>
            </a:r>
          </a:p>
          <a:p>
            <a:pPr eaLnBrk="1" hangingPunct="1"/>
            <a:r>
              <a:rPr lang="ru-RU" altLang="ru-RU" sz="1500" b="1" dirty="0">
                <a:solidFill>
                  <a:schemeClr val="tx1"/>
                </a:solidFill>
              </a:rPr>
              <a:t>        физических лиц</a:t>
            </a:r>
            <a:r>
              <a:rPr lang="ru-RU" altLang="ru-RU" sz="1500" dirty="0">
                <a:solidFill>
                  <a:schemeClr val="tx1"/>
                </a:solidFill>
              </a:rPr>
              <a:t> – </a:t>
            </a:r>
          </a:p>
          <a:p>
            <a:pPr eaLnBrk="1" hangingPunct="1"/>
            <a:r>
              <a:rPr lang="ru-RU" altLang="ru-RU" sz="1500" dirty="0">
                <a:solidFill>
                  <a:schemeClr val="tx1"/>
                </a:solidFill>
              </a:rPr>
              <a:t>       </a:t>
            </a:r>
            <a:r>
              <a:rPr lang="ru-RU" altLang="ru-RU" sz="1500" dirty="0" smtClean="0">
                <a:solidFill>
                  <a:schemeClr val="tx1"/>
                </a:solidFill>
              </a:rPr>
              <a:t>5 307 тыс. </a:t>
            </a:r>
            <a:r>
              <a:rPr lang="ru-RU" altLang="ru-RU" sz="1500" dirty="0">
                <a:solidFill>
                  <a:schemeClr val="tx1"/>
                </a:solidFill>
              </a:rPr>
              <a:t>руб. </a:t>
            </a:r>
            <a:r>
              <a:rPr lang="ru-RU" altLang="ru-RU" sz="1500" dirty="0" smtClean="0">
                <a:solidFill>
                  <a:schemeClr val="tx1"/>
                </a:solidFill>
              </a:rPr>
              <a:t>(12,4%)</a:t>
            </a:r>
            <a:r>
              <a:rPr lang="en-US" altLang="ru-RU" sz="1500" dirty="0">
                <a:solidFill>
                  <a:schemeClr val="tx1"/>
                </a:solidFill>
              </a:rPr>
              <a:t>;</a:t>
            </a:r>
            <a:endParaRPr lang="ru-RU" altLang="ru-RU" sz="1500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ru-RU" sz="1500" dirty="0">
                <a:solidFill>
                  <a:schemeClr val="tx1"/>
                </a:solidFill>
              </a:rPr>
              <a:t>        </a:t>
            </a:r>
            <a:r>
              <a:rPr lang="ru-RU" altLang="ru-RU" sz="1500" b="1" dirty="0" smtClean="0">
                <a:solidFill>
                  <a:schemeClr val="tx1"/>
                </a:solidFill>
              </a:rPr>
              <a:t>налоги на имущество -      </a:t>
            </a:r>
          </a:p>
          <a:p>
            <a:pPr eaLnBrk="1" hangingPunct="1"/>
            <a:r>
              <a:rPr lang="ru-RU" altLang="ru-RU" sz="1500" b="1" dirty="0">
                <a:solidFill>
                  <a:schemeClr val="tx1"/>
                </a:solidFill>
              </a:rPr>
              <a:t> </a:t>
            </a:r>
            <a:r>
              <a:rPr lang="ru-RU" altLang="ru-RU" sz="1500" b="1" dirty="0" smtClean="0">
                <a:solidFill>
                  <a:schemeClr val="tx1"/>
                </a:solidFill>
              </a:rPr>
              <a:t>       </a:t>
            </a:r>
            <a:r>
              <a:rPr lang="ru-RU" altLang="ru-RU" sz="1500" dirty="0" smtClean="0">
                <a:solidFill>
                  <a:schemeClr val="tx1"/>
                </a:solidFill>
              </a:rPr>
              <a:t>196 тыс. </a:t>
            </a:r>
            <a:r>
              <a:rPr lang="ru-RU" altLang="ru-RU" sz="1500" dirty="0">
                <a:solidFill>
                  <a:schemeClr val="tx1"/>
                </a:solidFill>
              </a:rPr>
              <a:t>руб</a:t>
            </a:r>
            <a:r>
              <a:rPr lang="ru-RU" altLang="ru-RU" sz="1500" dirty="0" smtClean="0">
                <a:solidFill>
                  <a:schemeClr val="tx1"/>
                </a:solidFill>
              </a:rPr>
              <a:t>. (0,5%);</a:t>
            </a:r>
            <a:endParaRPr lang="ru-RU" altLang="ru-RU" sz="1500" dirty="0">
              <a:solidFill>
                <a:schemeClr val="tx1"/>
              </a:solidFill>
            </a:endParaRPr>
          </a:p>
          <a:p>
            <a:pPr eaLnBrk="1" hangingPunct="1"/>
            <a:r>
              <a:rPr lang="ru-RU" altLang="ru-RU" sz="1500" dirty="0" smtClean="0">
                <a:solidFill>
                  <a:schemeClr val="tx1"/>
                </a:solidFill>
              </a:rPr>
              <a:t>        </a:t>
            </a:r>
            <a:r>
              <a:rPr lang="ru-RU" altLang="ru-RU" sz="1500" b="1" dirty="0" smtClean="0">
                <a:solidFill>
                  <a:schemeClr val="tx1"/>
                </a:solidFill>
              </a:rPr>
              <a:t>доходы от использования      </a:t>
            </a:r>
          </a:p>
          <a:p>
            <a:pPr eaLnBrk="1" hangingPunct="1"/>
            <a:r>
              <a:rPr lang="ru-RU" altLang="ru-RU" sz="1500" b="1" dirty="0">
                <a:solidFill>
                  <a:schemeClr val="tx1"/>
                </a:solidFill>
              </a:rPr>
              <a:t> </a:t>
            </a:r>
            <a:r>
              <a:rPr lang="ru-RU" altLang="ru-RU" sz="1500" b="1" dirty="0" smtClean="0">
                <a:solidFill>
                  <a:schemeClr val="tx1"/>
                </a:solidFill>
              </a:rPr>
              <a:t>       имущества </a:t>
            </a:r>
            <a:r>
              <a:rPr lang="ru-RU" altLang="ru-RU" sz="1500" dirty="0" smtClean="0">
                <a:solidFill>
                  <a:schemeClr val="tx1"/>
                </a:solidFill>
              </a:rPr>
              <a:t>– 1 889 тыс. руб.      </a:t>
            </a:r>
          </a:p>
          <a:p>
            <a:pPr eaLnBrk="1" hangingPunct="1"/>
            <a:r>
              <a:rPr lang="ru-RU" altLang="ru-RU" sz="1500" dirty="0">
                <a:solidFill>
                  <a:schemeClr val="tx1"/>
                </a:solidFill>
              </a:rPr>
              <a:t> </a:t>
            </a:r>
            <a:r>
              <a:rPr lang="ru-RU" altLang="ru-RU" sz="1500" dirty="0" smtClean="0">
                <a:solidFill>
                  <a:schemeClr val="tx1"/>
                </a:solidFill>
              </a:rPr>
              <a:t>       (4,4%).</a:t>
            </a:r>
          </a:p>
          <a:p>
            <a:pPr eaLnBrk="1" hangingPunct="1"/>
            <a:r>
              <a:rPr lang="ru-RU" altLang="ru-RU" sz="1500" b="1" dirty="0" smtClean="0">
                <a:solidFill>
                  <a:schemeClr val="tx1"/>
                </a:solidFill>
              </a:rPr>
              <a:t>        </a:t>
            </a:r>
            <a:endParaRPr lang="ru-RU" altLang="ru-RU" sz="1600" dirty="0">
              <a:solidFill>
                <a:schemeClr val="tx1"/>
              </a:solidFill>
            </a:endParaRPr>
          </a:p>
        </p:txBody>
      </p:sp>
      <p:sp>
        <p:nvSpPr>
          <p:cNvPr id="11273" name="Text Box 16"/>
          <p:cNvSpPr txBox="1">
            <a:spLocks noChangeArrowheads="1"/>
          </p:cNvSpPr>
          <p:nvPr/>
        </p:nvSpPr>
        <p:spPr bwMode="auto">
          <a:xfrm>
            <a:off x="73817" y="3573463"/>
            <a:ext cx="399335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FFFFFF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rgbClr val="FFFFFF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rgbClr val="FFFFFF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rgbClr val="FFFFFF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rgbClr val="FFFFFF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1500" dirty="0" smtClean="0">
                <a:solidFill>
                  <a:schemeClr val="tx1"/>
                </a:solidFill>
              </a:rPr>
              <a:t>В 2016 </a:t>
            </a:r>
            <a:r>
              <a:rPr lang="ru-RU" altLang="ru-RU" sz="1500" dirty="0">
                <a:solidFill>
                  <a:schemeClr val="tx1"/>
                </a:solidFill>
              </a:rPr>
              <a:t>году </a:t>
            </a:r>
            <a:r>
              <a:rPr lang="ru-RU" altLang="ru-RU" sz="1500" dirty="0" smtClean="0">
                <a:solidFill>
                  <a:schemeClr val="tx1"/>
                </a:solidFill>
              </a:rPr>
              <a:t>из </a:t>
            </a:r>
            <a:r>
              <a:rPr lang="ru-RU" altLang="ru-RU" sz="1500" dirty="0">
                <a:solidFill>
                  <a:schemeClr val="tx1"/>
                </a:solidFill>
              </a:rPr>
              <a:t>бюджетов </a:t>
            </a:r>
            <a:r>
              <a:rPr lang="ru-RU" altLang="ru-RU" sz="1500" dirty="0" smtClean="0">
                <a:solidFill>
                  <a:schemeClr val="tx1"/>
                </a:solidFill>
              </a:rPr>
              <a:t>других</a:t>
            </a:r>
          </a:p>
          <a:p>
            <a:pPr eaLnBrk="1" hangingPunct="1"/>
            <a:r>
              <a:rPr lang="ru-RU" altLang="ru-RU" sz="1500" dirty="0" smtClean="0">
                <a:solidFill>
                  <a:schemeClr val="tx1"/>
                </a:solidFill>
              </a:rPr>
              <a:t>уровней поступили</a:t>
            </a:r>
            <a:r>
              <a:rPr lang="en-US" altLang="ru-RU" sz="1500" dirty="0" smtClean="0">
                <a:solidFill>
                  <a:schemeClr val="tx1"/>
                </a:solidFill>
              </a:rPr>
              <a:t>:</a:t>
            </a:r>
            <a:endParaRPr lang="ru-RU" altLang="ru-RU" sz="1500" dirty="0">
              <a:solidFill>
                <a:schemeClr val="tx1"/>
              </a:solidFill>
            </a:endParaRPr>
          </a:p>
          <a:p>
            <a:pPr eaLnBrk="1" hangingPunct="1"/>
            <a:r>
              <a:rPr lang="ru-RU" altLang="ru-RU" sz="1500" b="1" dirty="0">
                <a:solidFill>
                  <a:schemeClr val="tx1"/>
                </a:solidFill>
              </a:rPr>
              <a:t>дотации</a:t>
            </a:r>
            <a:r>
              <a:rPr lang="ru-RU" altLang="ru-RU" sz="1500" dirty="0">
                <a:solidFill>
                  <a:schemeClr val="tx1"/>
                </a:solidFill>
              </a:rPr>
              <a:t> –  </a:t>
            </a:r>
            <a:r>
              <a:rPr lang="ru-RU" altLang="ru-RU" sz="1500" dirty="0" smtClean="0">
                <a:solidFill>
                  <a:schemeClr val="tx1"/>
                </a:solidFill>
              </a:rPr>
              <a:t>34 714 тыс. </a:t>
            </a:r>
            <a:r>
              <a:rPr lang="ru-RU" altLang="ru-RU" sz="1500" dirty="0">
                <a:solidFill>
                  <a:schemeClr val="tx1"/>
                </a:solidFill>
              </a:rPr>
              <a:t>руб.</a:t>
            </a:r>
          </a:p>
          <a:p>
            <a:pPr eaLnBrk="1" hangingPunct="1"/>
            <a:r>
              <a:rPr lang="ru-RU" altLang="ru-RU" sz="1500" dirty="0" smtClean="0">
                <a:solidFill>
                  <a:schemeClr val="tx1"/>
                </a:solidFill>
              </a:rPr>
              <a:t>(81 </a:t>
            </a:r>
            <a:r>
              <a:rPr lang="ru-RU" altLang="ru-RU" sz="1500" dirty="0">
                <a:solidFill>
                  <a:schemeClr val="tx1"/>
                </a:solidFill>
              </a:rPr>
              <a:t>%)</a:t>
            </a:r>
            <a:r>
              <a:rPr lang="en-US" altLang="ru-RU" sz="1500" dirty="0" smtClean="0">
                <a:solidFill>
                  <a:schemeClr val="tx1"/>
                </a:solidFill>
              </a:rPr>
              <a:t>;</a:t>
            </a:r>
            <a:endParaRPr lang="ru-RU" altLang="ru-RU" sz="15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ru-RU" altLang="ru-RU" sz="1500" b="1" dirty="0" smtClean="0">
                <a:solidFill>
                  <a:schemeClr val="tx1"/>
                </a:solidFill>
              </a:rPr>
              <a:t>субвенции</a:t>
            </a:r>
            <a:r>
              <a:rPr lang="ru-RU" altLang="ru-RU" sz="1500" dirty="0" smtClean="0">
                <a:solidFill>
                  <a:schemeClr val="tx1"/>
                </a:solidFill>
              </a:rPr>
              <a:t> </a:t>
            </a:r>
            <a:r>
              <a:rPr lang="ru-RU" altLang="ru-RU" sz="1500" dirty="0">
                <a:solidFill>
                  <a:schemeClr val="tx1"/>
                </a:solidFill>
              </a:rPr>
              <a:t>– </a:t>
            </a:r>
            <a:r>
              <a:rPr lang="ru-RU" altLang="ru-RU" sz="1500" dirty="0" smtClean="0">
                <a:solidFill>
                  <a:schemeClr val="tx1"/>
                </a:solidFill>
              </a:rPr>
              <a:t>189 тыс. </a:t>
            </a:r>
            <a:r>
              <a:rPr lang="ru-RU" altLang="ru-RU" sz="1500" dirty="0">
                <a:solidFill>
                  <a:schemeClr val="tx1"/>
                </a:solidFill>
              </a:rPr>
              <a:t>руб. </a:t>
            </a:r>
          </a:p>
          <a:p>
            <a:pPr eaLnBrk="1" hangingPunct="1"/>
            <a:r>
              <a:rPr lang="ru-RU" altLang="ru-RU" sz="1500" dirty="0" smtClean="0">
                <a:solidFill>
                  <a:schemeClr val="tx1"/>
                </a:solidFill>
              </a:rPr>
              <a:t>(0,4%);</a:t>
            </a:r>
            <a:endParaRPr lang="ru-RU" altLang="ru-RU" sz="1500" dirty="0">
              <a:solidFill>
                <a:schemeClr val="tx1"/>
              </a:solidFill>
            </a:endParaRPr>
          </a:p>
          <a:p>
            <a:pPr eaLnBrk="1" hangingPunct="1"/>
            <a:r>
              <a:rPr lang="ru-RU" altLang="ru-RU" sz="1500" b="1" dirty="0" smtClean="0">
                <a:solidFill>
                  <a:schemeClr val="tx1"/>
                </a:solidFill>
              </a:rPr>
              <a:t>иные межбюджетные трансферты </a:t>
            </a:r>
            <a:r>
              <a:rPr lang="ru-RU" altLang="ru-RU" sz="1500" dirty="0" smtClean="0">
                <a:solidFill>
                  <a:schemeClr val="tx1"/>
                </a:solidFill>
              </a:rPr>
              <a:t>–</a:t>
            </a:r>
          </a:p>
          <a:p>
            <a:pPr eaLnBrk="1" hangingPunct="1"/>
            <a:r>
              <a:rPr lang="ru-RU" altLang="ru-RU" sz="1500" dirty="0" smtClean="0">
                <a:solidFill>
                  <a:schemeClr val="tx1"/>
                </a:solidFill>
              </a:rPr>
              <a:t>374 тыс. руб. (0,9%).</a:t>
            </a:r>
            <a:endParaRPr lang="ru-RU" altLang="ru-RU" sz="1500" dirty="0">
              <a:solidFill>
                <a:schemeClr val="tx1"/>
              </a:solidFill>
            </a:endParaRPr>
          </a:p>
        </p:txBody>
      </p:sp>
      <p:sp>
        <p:nvSpPr>
          <p:cNvPr id="11276" name="WordArt 24"/>
          <p:cNvSpPr>
            <a:spLocks noChangeArrowheads="1" noChangeShapeType="1" noTextEdit="1"/>
          </p:cNvSpPr>
          <p:nvPr/>
        </p:nvSpPr>
        <p:spPr bwMode="auto">
          <a:xfrm>
            <a:off x="3203575" y="1557338"/>
            <a:ext cx="2881313" cy="12954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ДОХОДЫ БЮДЖЕТА</a:t>
            </a:r>
          </a:p>
        </p:txBody>
      </p:sp>
      <p:sp>
        <p:nvSpPr>
          <p:cNvPr id="11277" name="Text Box 25"/>
          <p:cNvSpPr txBox="1">
            <a:spLocks noChangeArrowheads="1"/>
          </p:cNvSpPr>
          <p:nvPr/>
        </p:nvSpPr>
        <p:spPr bwMode="auto">
          <a:xfrm>
            <a:off x="716758" y="2708275"/>
            <a:ext cx="2127049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FFFFFF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rgbClr val="FFFFFF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rgbClr val="FFFFFF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rgbClr val="FFFFFF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rgbClr val="FFFFFF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chemeClr val="tx1"/>
                </a:solidFill>
              </a:rPr>
              <a:t>Безвозмездные </a:t>
            </a:r>
          </a:p>
          <a:p>
            <a:pPr eaLnBrk="1" hangingPunct="1"/>
            <a:r>
              <a:rPr lang="ru-RU" altLang="ru-RU" b="1" dirty="0">
                <a:solidFill>
                  <a:schemeClr val="tx1"/>
                </a:solidFill>
              </a:rPr>
              <a:t>поступления</a:t>
            </a:r>
          </a:p>
        </p:txBody>
      </p:sp>
      <p:sp>
        <p:nvSpPr>
          <p:cNvPr id="11278" name="Text Box 26"/>
          <p:cNvSpPr txBox="1">
            <a:spLocks noChangeArrowheads="1"/>
          </p:cNvSpPr>
          <p:nvPr/>
        </p:nvSpPr>
        <p:spPr bwMode="auto">
          <a:xfrm>
            <a:off x="6097875" y="2703294"/>
            <a:ext cx="2813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FFFFFF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rgbClr val="FFFFFF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rgbClr val="FFFFFF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rgbClr val="FFFFFF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rgbClr val="FFFFFF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b="1" dirty="0" smtClean="0">
                <a:solidFill>
                  <a:schemeClr val="tx1"/>
                </a:solidFill>
              </a:rPr>
              <a:t>Налоговые и </a:t>
            </a:r>
          </a:p>
          <a:p>
            <a:pPr eaLnBrk="1" hangingPunct="1"/>
            <a:r>
              <a:rPr lang="ru-RU" altLang="ru-RU" b="1" dirty="0">
                <a:solidFill>
                  <a:schemeClr val="tx1"/>
                </a:solidFill>
              </a:rPr>
              <a:t>н</a:t>
            </a:r>
            <a:r>
              <a:rPr lang="ru-RU" altLang="ru-RU" b="1" dirty="0" smtClean="0">
                <a:solidFill>
                  <a:schemeClr val="tx1"/>
                </a:solidFill>
              </a:rPr>
              <a:t>еналоговые доходы</a:t>
            </a:r>
            <a:endParaRPr lang="ru-RU" altLang="ru-RU" b="1" dirty="0">
              <a:solidFill>
                <a:schemeClr val="tx1"/>
              </a:solidFill>
            </a:endParaRPr>
          </a:p>
        </p:txBody>
      </p:sp>
      <p:sp>
        <p:nvSpPr>
          <p:cNvPr id="11279" name="WordArt 27"/>
          <p:cNvSpPr>
            <a:spLocks noChangeArrowheads="1" noChangeShapeType="1" noTextEdit="1"/>
          </p:cNvSpPr>
          <p:nvPr/>
        </p:nvSpPr>
        <p:spPr bwMode="auto">
          <a:xfrm>
            <a:off x="3203575" y="5512454"/>
            <a:ext cx="2786412" cy="73960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2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42 756</a:t>
            </a:r>
            <a:endParaRPr lang="ru-RU" sz="28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791012219"/>
              </p:ext>
            </p:extLst>
          </p:nvPr>
        </p:nvGraphicFramePr>
        <p:xfrm>
          <a:off x="2627784" y="1915017"/>
          <a:ext cx="3960341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 descr="http://www.virtuzor.ru/data/projects/photos/10/55/d831eac1f8f702329e54fa29181b9d16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300192" y="823005"/>
            <a:ext cx="2674469" cy="1782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bezformata.ru/content/Images/000/057/203/image57203707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2736304" cy="195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199258" y="116632"/>
            <a:ext cx="603450" cy="798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2507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\\forward1\Документы!!!\Обмен для всех!!!\ДИМА\На альбом Дунаевой Л.Д\УКСиКР\Фото Надыма\НАДЫМ сити\НАДЫМ(~1\ГЕРБНА~3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76904" y="285728"/>
            <a:ext cx="603450" cy="798685"/>
          </a:xfrm>
          <a:prstGeom prst="rect">
            <a:avLst/>
          </a:prstGeom>
          <a:noFill/>
        </p:spPr>
      </p:pic>
      <p:graphicFrame>
        <p:nvGraphicFramePr>
          <p:cNvPr id="11" name="Объект 1"/>
          <p:cNvGraphicFramePr/>
          <p:nvPr>
            <p:extLst>
              <p:ext uri="{D42A27DB-BD31-4B8C-83A1-F6EECF244321}">
                <p14:modId xmlns:p14="http://schemas.microsoft.com/office/powerpoint/2010/main" val="1448391149"/>
              </p:ext>
            </p:extLst>
          </p:nvPr>
        </p:nvGraphicFramePr>
        <p:xfrm>
          <a:off x="357158" y="1091201"/>
          <a:ext cx="8352927" cy="5440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10953</TotalTime>
  <Words>2256</Words>
  <Application>Microsoft Office PowerPoint</Application>
  <PresentationFormat>Экран (4:3)</PresentationFormat>
  <Paragraphs>368</Paragraphs>
  <Slides>36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Доходы БЮДЖЕТА составляют собственные доходы (налоговые и неналоговые) и безвозмездные поступления от других бюджетов в виде дотаций, субвенций и иных межбюджетных трансфертов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Динамика исполнения расходов муниципального образования  поселок Правохеттинский за 2015-2016 гг. (тыс.руб.)</vt:lpstr>
      <vt:lpstr> </vt:lpstr>
      <vt:lpstr> </vt:lpstr>
      <vt:lpstr>Структура расходов за 2016 год по экономическим статьям</vt:lpstr>
      <vt:lpstr>Презентация PowerPoint</vt:lpstr>
      <vt:lpstr>Исполнение бюджета муниципального образования поселок Правохеттинский в сфере жилищно-коммунального хозяйства за 2016 год (тыс. руб.) </vt:lpstr>
      <vt:lpstr>Исполнение бюджета муниципального образования поселок Правохеттинский в сфере  национальной экономики за 2016 год      (тыс. руб.)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Отчет об исполнении бюджета МО поселок Правохеттинский по реализации муниципальных программ 2016 г.</vt:lpstr>
      <vt:lpstr>Отчет об исполнении бюджета МО поселок Правохеттинский по реализации муниципальных программ 2016 г.</vt:lpstr>
      <vt:lpstr>Презентация PowerPoint</vt:lpstr>
      <vt:lpstr>Межбюджетные отношения</vt:lpstr>
      <vt:lpstr>Исполнение по межбюджетным трансфертам                                          за 2016 год.                                      (тыс.руб.)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slavchenko</dc:creator>
  <cp:lastModifiedBy>SUFD</cp:lastModifiedBy>
  <cp:revision>735</cp:revision>
  <dcterms:created xsi:type="dcterms:W3CDTF">2010-05-06T03:26:40Z</dcterms:created>
  <dcterms:modified xsi:type="dcterms:W3CDTF">2017-05-19T10:34:50Z</dcterms:modified>
</cp:coreProperties>
</file>