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340" r:id="rId2"/>
    <p:sldId id="341" r:id="rId3"/>
    <p:sldId id="346" r:id="rId4"/>
    <p:sldId id="345" r:id="rId5"/>
    <p:sldId id="344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7" r:id="rId14"/>
    <p:sldId id="343" r:id="rId15"/>
    <p:sldId id="314" r:id="rId16"/>
    <p:sldId id="318" r:id="rId17"/>
    <p:sldId id="323" r:id="rId18"/>
    <p:sldId id="324" r:id="rId19"/>
    <p:sldId id="376" r:id="rId20"/>
    <p:sldId id="370" r:id="rId21"/>
    <p:sldId id="371" r:id="rId22"/>
    <p:sldId id="322" r:id="rId23"/>
    <p:sldId id="348" r:id="rId24"/>
    <p:sldId id="353" r:id="rId25"/>
    <p:sldId id="349" r:id="rId26"/>
    <p:sldId id="350" r:id="rId27"/>
    <p:sldId id="355" r:id="rId28"/>
    <p:sldId id="357" r:id="rId29"/>
    <p:sldId id="377" r:id="rId30"/>
    <p:sldId id="378" r:id="rId31"/>
    <p:sldId id="337" r:id="rId32"/>
    <p:sldId id="333" r:id="rId33"/>
    <p:sldId id="372" r:id="rId34"/>
    <p:sldId id="373" r:id="rId35"/>
    <p:sldId id="375" r:id="rId36"/>
    <p:sldId id="332" r:id="rId37"/>
  </p:sldIdLst>
  <p:sldSz cx="9144000" cy="6858000" type="screen4x3"/>
  <p:notesSz cx="6669088" cy="98964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595" autoAdjust="0"/>
  </p:normalViewPr>
  <p:slideViewPr>
    <p:cSldViewPr>
      <p:cViewPr varScale="1">
        <p:scale>
          <a:sx n="78" d="100"/>
          <a:sy n="78" d="100"/>
        </p:scale>
        <p:origin x="-90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5.xlsx"/><Relationship Id="rId2" Type="http://schemas.openxmlformats.org/officeDocument/2006/relationships/image" Target="../media/image22.jpeg"/><Relationship Id="rId1" Type="http://schemas.openxmlformats.org/officeDocument/2006/relationships/image" Target="../media/image19.jpeg"/><Relationship Id="rId4" Type="http://schemas.openxmlformats.org/officeDocument/2006/relationships/chartUserShapes" Target="../drawings/drawing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8.xlsx"/><Relationship Id="rId1" Type="http://schemas.openxmlformats.org/officeDocument/2006/relationships/image" Target="../media/image18.jpeg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image" Target="../media/image19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1.2319356522177726E-2"/>
                  <c:y val="2.7133737277054825E-3"/>
                </c:manualLayout>
              </c:layout>
              <c:showVal val="1"/>
            </c:dLbl>
            <c:dLbl>
              <c:idx val="1"/>
              <c:layout>
                <c:manualLayout>
                  <c:x val="1.5399195652722205E-2"/>
                  <c:y val="2.7133737277054825E-3"/>
                </c:manualLayout>
              </c:layout>
              <c:showVal val="1"/>
            </c:dLbl>
            <c:dLbl>
              <c:idx val="2"/>
              <c:showVal val="1"/>
            </c:dLbl>
            <c:delete val="1"/>
            <c:txPr>
              <a:bodyPr/>
              <a:lstStyle/>
              <a:p>
                <a:pPr>
                  <a:defRPr sz="1200" b="1" i="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</c:dLbls>
          <c:cat>
            <c:strRef>
              <c:f>Лист1!$A$2:$A$3</c:f>
              <c:strCache>
                <c:ptCount val="2"/>
                <c:pt idx="0">
                  <c:v>исполнение 2013 год</c:v>
                </c:pt>
                <c:pt idx="1">
                  <c:v>исполнение 2014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23903.924999999999</c:v>
                </c:pt>
                <c:pt idx="1">
                  <c:v>2456.3890000000001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1.3859276087449968E-2"/>
                  <c:y val="-8.1401211831163799E-3"/>
                </c:manualLayout>
              </c:layout>
              <c:showVal val="1"/>
            </c:dLbl>
            <c:dLbl>
              <c:idx val="1"/>
              <c:layout>
                <c:manualLayout>
                  <c:x val="2.0018954348538759E-2"/>
                  <c:y val="-5.426747455410953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исполнение 2013 год</c:v>
                </c:pt>
                <c:pt idx="1">
                  <c:v>исполнение 2014 год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61974.202999999994</c:v>
                </c:pt>
                <c:pt idx="1">
                  <c:v>49088.230999999992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0018954348538759E-2"/>
                  <c:y val="-1.8993616093938289E-2"/>
                </c:manualLayout>
              </c:layout>
              <c:showVal val="1"/>
            </c:dLbl>
            <c:dLbl>
              <c:idx val="1"/>
              <c:layout>
                <c:manualLayout>
                  <c:x val="2.3098793479083338E-2"/>
                  <c:y val="-5.426747455410953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исполнение 2013 год</c:v>
                </c:pt>
                <c:pt idx="1">
                  <c:v>исполнение 2014 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2"/>
                <c:pt idx="0">
                  <c:v>38070.28</c:v>
                </c:pt>
                <c:pt idx="1">
                  <c:v>46631.842000000004</c:v>
                </c:pt>
              </c:numCache>
            </c:numRef>
          </c:val>
        </c:ser>
        <c:shape val="cylinder"/>
        <c:axId val="96900992"/>
        <c:axId val="96902528"/>
        <c:axId val="0"/>
      </c:bar3DChart>
      <c:catAx>
        <c:axId val="96900992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aseline="0"/>
            </a:pPr>
            <a:endParaRPr lang="ru-RU"/>
          </a:p>
        </c:txPr>
        <c:crossAx val="96902528"/>
        <c:crosses val="autoZero"/>
        <c:auto val="1"/>
        <c:lblAlgn val="ctr"/>
        <c:lblOffset val="100"/>
      </c:catAx>
      <c:valAx>
        <c:axId val="96902528"/>
        <c:scaling>
          <c:orientation val="minMax"/>
        </c:scaling>
        <c:axPos val="b"/>
        <c:majorGridlines/>
        <c:numFmt formatCode="#,##0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969009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0"/>
    </c:view3D>
    <c:plotArea>
      <c:layout>
        <c:manualLayout>
          <c:layoutTarget val="inner"/>
          <c:xMode val="edge"/>
          <c:yMode val="edge"/>
          <c:x val="0.1322418136020152"/>
          <c:y val="0.30401529636711438"/>
          <c:w val="0.75692695214105865"/>
          <c:h val="0.4569789674952237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20443">
              <a:solidFill>
                <a:srgbClr val="000000"/>
              </a:solidFill>
              <a:prstDash val="solid"/>
            </a:ln>
          </c:spPr>
          <c:explosion val="13"/>
          <c:dPt>
            <c:idx val="1"/>
            <c:spPr>
              <a:solidFill>
                <a:srgbClr val="993366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99CC00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00FFFF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3366FF"/>
              </a:solidFill>
              <a:ln w="20443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3.1843949283228833E-2"/>
                  <c:y val="-0.37734891278587429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1"/>
              <c:layout>
                <c:manualLayout>
                  <c:x val="0.21705406576783931"/>
                  <c:y val="0.249633225533995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2"/>
              <c:layout>
                <c:manualLayout>
                  <c:x val="0"/>
                  <c:y val="6.1954174354874741E-2"/>
                </c:manualLayout>
              </c:layout>
              <c:tx>
                <c:rich>
                  <a:bodyPr/>
                  <a:lstStyle/>
                  <a:p>
                    <a:r>
                      <a:rPr lang="ru-RU" sz="1320" baseline="0" dirty="0" smtClean="0"/>
                      <a:t>Безвозмездные перечисления бюджетам</a:t>
                    </a:r>
                    <a:r>
                      <a:rPr lang="ru-RU" sz="1200" dirty="0"/>
                      <a:t>
</a:t>
                    </a:r>
                    <a:r>
                      <a:rPr lang="ru-RU" sz="1200" dirty="0" smtClean="0"/>
                      <a:t>0,1%</a:t>
                    </a:r>
                    <a:endParaRPr lang="ru-RU" sz="1200" dirty="0"/>
                  </a:p>
                </c:rich>
              </c:tx>
              <c:dLblPos val="bestFit"/>
              <c:showLegendKey val="1"/>
              <c:showCatName val="1"/>
              <c:showPercent val="1"/>
            </c:dLbl>
            <c:dLbl>
              <c:idx val="3"/>
              <c:layout>
                <c:manualLayout>
                  <c:x val="-0.10194680670910578"/>
                  <c:y val="-0.10463834181237398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4"/>
              <c:layout>
                <c:manualLayout>
                  <c:x val="-8.8655886017849891E-2"/>
                  <c:y val="-8.9866374223037518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5"/>
              <c:layout>
                <c:manualLayout>
                  <c:x val="7.2035976524845752E-2"/>
                  <c:y val="-0.16828323241864079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6"/>
              <c:layout>
                <c:manualLayout>
                  <c:x val="-1.9348473089629763E-2"/>
                  <c:y val="-0.19394908159101745"/>
                </c:manualLayout>
              </c:layout>
              <c:tx>
                <c:rich>
                  <a:bodyPr/>
                  <a:lstStyle/>
                  <a:p>
                    <a:r>
                      <a:rPr lang="ru-RU" sz="1320" b="1" baseline="0" dirty="0" smtClean="0"/>
                      <a:t>П</a:t>
                    </a:r>
                    <a:r>
                      <a:rPr lang="ru-RU" dirty="0" smtClean="0"/>
                      <a:t>рочие </a:t>
                    </a:r>
                    <a:r>
                      <a:rPr lang="ru-RU" dirty="0"/>
                      <a:t>расходы
</a:t>
                    </a:r>
                    <a:r>
                      <a:rPr lang="ru-RU" dirty="0" smtClean="0"/>
                      <a:t>0,4%</a:t>
                    </a:r>
                    <a:endParaRPr lang="ru-RU" dirty="0"/>
                  </a:p>
                </c:rich>
              </c:tx>
              <c:dLblPos val="bestFit"/>
              <c:showLegendKey val="1"/>
              <c:showCatName val="1"/>
              <c:showPercent val="1"/>
            </c:dLbl>
            <c:dLbl>
              <c:idx val="7"/>
              <c:delete val="1"/>
            </c:dLbl>
            <c:dLbl>
              <c:idx val="8"/>
              <c:layout>
                <c:manualLayout>
                  <c:xMode val="edge"/>
                  <c:yMode val="edge"/>
                  <c:x val="0.36450381679389332"/>
                  <c:y val="0.13937282229964923"/>
                </c:manualLayout>
              </c:layout>
              <c:dLblPos val="bestFit"/>
              <c:showLegendKey val="1"/>
              <c:showCatName val="1"/>
              <c:showPercent val="1"/>
            </c:dLbl>
            <c:numFmt formatCode="0%" sourceLinked="0"/>
            <c:spPr>
              <a:noFill/>
              <a:ln w="27071">
                <a:noFill/>
              </a:ln>
            </c:spPr>
            <c:txPr>
              <a:bodyPr/>
              <a:lstStyle/>
              <a:p>
                <a:pPr>
                  <a:defRPr sz="132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1"/>
            <c:showCatName val="1"/>
            <c:showPercent val="1"/>
            <c:showLeaderLines val="1"/>
          </c:dLbls>
          <c:cat>
            <c:strRef>
              <c:f>'по статьям'!$B$5:$B$10</c:f>
              <c:strCache>
                <c:ptCount val="6"/>
                <c:pt idx="0">
                  <c:v>Оплата труда и начисления на оплату труда</c:v>
                </c:pt>
                <c:pt idx="1">
                  <c:v>Приобретение услуг</c:v>
                </c:pt>
                <c:pt idx="2">
                  <c:v>Безвозмездные перечисления бюджетам</c:v>
                </c:pt>
                <c:pt idx="3">
                  <c:v>Социальное обеспечение</c:v>
                </c:pt>
                <c:pt idx="4">
                  <c:v>Поступление нефинансовых активов</c:v>
                </c:pt>
                <c:pt idx="5">
                  <c:v>Прочие расходы</c:v>
                </c:pt>
              </c:strCache>
            </c:strRef>
          </c:cat>
          <c:val>
            <c:numRef>
              <c:f>'по статьям'!$C$5:$C$10</c:f>
              <c:numCache>
                <c:formatCode>0.00</c:formatCode>
                <c:ptCount val="6"/>
                <c:pt idx="0">
                  <c:v>26085</c:v>
                </c:pt>
                <c:pt idx="1">
                  <c:v>14847</c:v>
                </c:pt>
                <c:pt idx="2">
                  <c:v>56</c:v>
                </c:pt>
                <c:pt idx="3">
                  <c:v>5259</c:v>
                </c:pt>
                <c:pt idx="4">
                  <c:v>2334</c:v>
                </c:pt>
                <c:pt idx="5">
                  <c:v>507</c:v>
                </c:pt>
              </c:numCache>
            </c:numRef>
          </c:val>
        </c:ser>
      </c:pie3DChart>
      <c:spPr>
        <a:noFill/>
        <a:ln w="25402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5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33670862684766312"/>
          <c:y val="2.9847111004760285E-2"/>
          <c:w val="0.49350056940647996"/>
          <c:h val="0.892097886559613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100" b="1" i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#,##0_ ;\-#,##0\ </c:formatCode>
                <c:ptCount val="8"/>
                <c:pt idx="0">
                  <c:v>21222.560000000001</c:v>
                </c:pt>
                <c:pt idx="1">
                  <c:v>181.69</c:v>
                </c:pt>
                <c:pt idx="2">
                  <c:v>1122.93</c:v>
                </c:pt>
                <c:pt idx="3">
                  <c:v>270.06</c:v>
                </c:pt>
                <c:pt idx="4">
                  <c:v>27210.829999999987</c:v>
                </c:pt>
                <c:pt idx="5">
                  <c:v>5504.05</c:v>
                </c:pt>
                <c:pt idx="6">
                  <c:v>6398.06</c:v>
                </c:pt>
                <c:pt idx="7">
                  <c:v>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 i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Лист1!$C$2:$C$9</c:f>
              <c:numCache>
                <c:formatCode>#,##0_ ;\-#,##0\ </c:formatCode>
                <c:ptCount val="8"/>
                <c:pt idx="0">
                  <c:v>22059.329999999987</c:v>
                </c:pt>
                <c:pt idx="1">
                  <c:v>198</c:v>
                </c:pt>
                <c:pt idx="2">
                  <c:v>113.15900000000001</c:v>
                </c:pt>
                <c:pt idx="3">
                  <c:v>459.35199999999975</c:v>
                </c:pt>
                <c:pt idx="4">
                  <c:v>14005.031999999992</c:v>
                </c:pt>
                <c:pt idx="5">
                  <c:v>6982.2930000000006</c:v>
                </c:pt>
                <c:pt idx="6">
                  <c:v>5259.0650000000014</c:v>
                </c:pt>
                <c:pt idx="7">
                  <c:v>12</c:v>
                </c:pt>
              </c:numCache>
            </c:numRef>
          </c:val>
        </c:ser>
        <c:axId val="83461248"/>
        <c:axId val="85678720"/>
      </c:barChart>
      <c:catAx>
        <c:axId val="83461248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85678720"/>
        <c:crosses val="autoZero"/>
        <c:auto val="1"/>
        <c:lblAlgn val="ctr"/>
        <c:lblOffset val="100"/>
      </c:catAx>
      <c:valAx>
        <c:axId val="85678720"/>
        <c:scaling>
          <c:orientation val="minMax"/>
        </c:scaling>
        <c:axPos val="b"/>
        <c:majorGridlines/>
        <c:numFmt formatCode="#,##0_ ;\-#,##0\ " sourceLinked="1"/>
        <c:tickLblPos val="nextTo"/>
        <c:txPr>
          <a:bodyPr/>
          <a:lstStyle/>
          <a:p>
            <a:pPr>
              <a:defRPr sz="1200" b="1" i="0" baseline="0">
                <a:latin typeface="Times New Roman" panose="02020603050405020304" pitchFamily="18" charset="0"/>
              </a:defRPr>
            </a:pPr>
            <a:endParaRPr lang="ru-RU"/>
          </a:p>
        </c:txPr>
        <c:crossAx val="834612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4485105519676613E-3"/>
          <c:y val="0.10890059646859462"/>
          <c:w val="0.62346494511881934"/>
          <c:h val="0.6555817134885241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381000"/>
            </a:sp3d>
          </c:spPr>
          <c:dPt>
            <c:idx val="0"/>
            <c:spPr>
              <a:solidFill>
                <a:srgbClr val="009900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Pt>
            <c:idx val="1"/>
            <c:spPr>
              <a:solidFill>
                <a:srgbClr val="00009E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Pt>
            <c:idx val="2"/>
            <c:spPr>
              <a:solidFill>
                <a:srgbClr val="E9E901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Pt>
            <c:idx val="3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Lbls>
            <c:dLbl>
              <c:idx val="0"/>
              <c:layout>
                <c:manualLayout>
                  <c:x val="3.2289220528008422E-2"/>
                  <c:y val="-8.2529291617170729E-3"/>
                </c:manualLayout>
              </c:layout>
              <c:showVal val="1"/>
            </c:dLbl>
            <c:dLbl>
              <c:idx val="1"/>
              <c:layout>
                <c:manualLayout>
                  <c:x val="3.3544598545367128E-2"/>
                  <c:y val="-6.7488227803748782E-3"/>
                </c:manualLayout>
              </c:layout>
              <c:showVal val="1"/>
            </c:dLbl>
            <c:dLbl>
              <c:idx val="2"/>
              <c:layout>
                <c:manualLayout>
                  <c:x val="0.1192286505203128"/>
                  <c:y val="3.6941181619550692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>
                        <a:solidFill>
                          <a:srgbClr val="FFFFFF"/>
                        </a:solidFill>
                      </a:rPr>
                      <a:t>34 595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0.11214161968114661"/>
                  <c:y val="5.1651878747479042E-2"/>
                </c:manualLayout>
              </c:layout>
              <c:showVal val="1"/>
            </c:dLbl>
            <c:dLbl>
              <c:idx val="4"/>
              <c:layout>
                <c:manualLayout>
                  <c:x val="2.0470976475865311E-2"/>
                  <c:y val="-9.1269741072540739E-2"/>
                </c:manualLayout>
              </c:layout>
              <c:showVal val="1"/>
            </c:dLbl>
            <c:delete val="1"/>
            <c:numFmt formatCode="#,##0" sourceLinked="0"/>
            <c:txPr>
              <a:bodyPr/>
              <a:lstStyle/>
              <a:p>
                <a:pPr>
                  <a:defRPr sz="1500" b="1" baseline="0">
                    <a:solidFill>
                      <a:srgbClr val="FFFFFF"/>
                    </a:solidFill>
                    <a:latin typeface="Times New Roman" pitchFamily="18" charset="0"/>
                  </a:defRPr>
                </a:pPr>
                <a:endParaRPr lang="ru-RU"/>
              </a:p>
            </c:txPr>
          </c:dLbls>
          <c:cat>
            <c:strRef>
              <c:f>Лист1!$A$2:$A$4</c:f>
              <c:strCache>
                <c:ptCount val="3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10913</c:v>
                </c:pt>
                <c:pt idx="1">
                  <c:v>2352</c:v>
                </c:pt>
                <c:pt idx="2">
                  <c:v>741</c:v>
                </c:pt>
              </c:numCache>
            </c:numRef>
          </c:val>
        </c:ser>
        <c:firstSliceAng val="115"/>
        <c:holeSize val="29"/>
      </c:doughnutChart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r"/>
      <c:legendEntry>
        <c:idx val="0"/>
        <c:txPr>
          <a:bodyPr/>
          <a:lstStyle/>
          <a:p>
            <a:pPr>
              <a:defRPr sz="1200" b="1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="1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="1" baseline="0">
                <a:solidFill>
                  <a:srgbClr val="FFFFFF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6785292501746352"/>
          <c:y val="7.4327211506414158E-3"/>
          <c:w val="0.32859642579396264"/>
          <c:h val="0.78052754239427968"/>
        </c:manualLayout>
      </c:layout>
      <c:spPr>
        <a:effectLst>
          <a:outerShdw sx="1000" sy="1000" algn="ctr" rotWithShape="0">
            <a:srgbClr val="000000"/>
          </a:outerShdw>
        </a:effectLst>
      </c:spPr>
      <c:txPr>
        <a:bodyPr/>
        <a:lstStyle/>
        <a:p>
          <a:pPr>
            <a:defRPr sz="1200" b="1" baseline="0">
              <a:solidFill>
                <a:srgbClr val="FD514D"/>
              </a:solidFill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B h="6350"/>
    </a:sp3d>
  </c:spPr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rAngAx val="1"/>
    </c:view3D>
    <c:plotArea>
      <c:layout/>
      <c:pie3DChart>
        <c:varyColors val="1"/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4485105519676555E-3"/>
          <c:y val="0.13846583299895199"/>
          <c:w val="0.62346494511881934"/>
          <c:h val="0.65558171348852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381000"/>
            </a:sp3d>
          </c:spPr>
          <c:explosion val="4"/>
          <c:dPt>
            <c:idx val="0"/>
            <c:spPr>
              <a:solidFill>
                <a:srgbClr val="009900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tx2">
                  <a:lumMod val="25000"/>
                </a:schemeClr>
              </a:solidFill>
            </c:spPr>
          </c:dPt>
          <c:dPt>
            <c:idx val="3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381000"/>
              </a:sp3d>
            </c:spPr>
          </c:dPt>
          <c:dPt>
            <c:idx val="5"/>
            <c:explosion val="13"/>
          </c:dPt>
          <c:dLbls>
            <c:dLbl>
              <c:idx val="0"/>
              <c:layout>
                <c:manualLayout>
                  <c:x val="0.1368803014135381"/>
                  <c:y val="4.2814356557175824E-2"/>
                </c:manualLayout>
              </c:layout>
              <c:showVal val="1"/>
            </c:dLbl>
            <c:dLbl>
              <c:idx val="1"/>
              <c:layout>
                <c:manualLayout>
                  <c:x val="0.10532276129525669"/>
                  <c:y val="7.4216753694033993E-2"/>
                </c:manualLayout>
              </c:layout>
              <c:numFmt formatCode="#,##0" sourceLinked="0"/>
              <c:spPr>
                <a:noFill/>
              </c:spPr>
              <c:txPr>
                <a:bodyPr/>
                <a:lstStyle/>
                <a:p>
                  <a:pPr>
                    <a:defRPr sz="1500" b="1" baseline="0">
                      <a:solidFill>
                        <a:schemeClr val="tx1"/>
                      </a:solidFill>
                      <a:latin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8.7825674408270007E-2"/>
                  <c:y val="0.11868446241015983"/>
                </c:manualLayout>
              </c:layout>
              <c:numFmt formatCode="#,##0" sourceLinked="0"/>
              <c:spPr>
                <a:noFill/>
              </c:spPr>
              <c:txPr>
                <a:bodyPr/>
                <a:lstStyle/>
                <a:p>
                  <a:pPr>
                    <a:defRPr sz="1500" b="1" baseline="0">
                      <a:solidFill>
                        <a:schemeClr val="tx1"/>
                      </a:solidFill>
                      <a:latin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1.4709121467123843E-2"/>
                  <c:y val="5.1667420082858864E-2"/>
                </c:manualLayout>
              </c:layout>
              <c:showVal val="1"/>
            </c:dLbl>
            <c:dLbl>
              <c:idx val="4"/>
              <c:layout>
                <c:manualLayout>
                  <c:x val="-3.0799226442539986E-2"/>
                  <c:y val="-0.15319045747053781"/>
                </c:manualLayout>
              </c:layout>
              <c:showVal val="1"/>
            </c:dLbl>
            <c:dLbl>
              <c:idx val="5"/>
              <c:showVal val="1"/>
            </c:dLbl>
            <c:delete val="1"/>
            <c:numFmt formatCode="#,##0" sourceLinked="0"/>
            <c:txPr>
              <a:bodyPr/>
              <a:lstStyle/>
              <a:p>
                <a:pPr>
                  <a:defRPr sz="1500" b="1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</c:dLbls>
          <c:cat>
            <c:strRef>
              <c:f>Лист1!$A$2:$A$3</c:f>
              <c:strCache>
                <c:ptCount val="2"/>
                <c:pt idx="0">
                  <c:v>Общеэкономические вопросы</c:v>
                </c:pt>
                <c:pt idx="1">
                  <c:v>Дорожное хозяйство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261</c:v>
                </c:pt>
                <c:pt idx="1">
                  <c:v>198</c:v>
                </c:pt>
              </c:numCache>
            </c:numRef>
          </c:val>
        </c:ser>
        <c:firstSliceAng val="115"/>
        <c:holeSize val="29"/>
      </c:doughnutChart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r"/>
      <c:layout>
        <c:manualLayout>
          <c:xMode val="edge"/>
          <c:yMode val="edge"/>
          <c:x val="0.66529685107452075"/>
          <c:y val="4.5061272206730722E-2"/>
          <c:w val="0.25271659092142218"/>
          <c:h val="0.87449038590146544"/>
        </c:manualLayout>
      </c:layout>
      <c:spPr>
        <a:effectLst>
          <a:outerShdw sx="1000" sy="1000" algn="ctr" rotWithShape="0">
            <a:srgbClr val="000000"/>
          </a:outerShdw>
        </a:effectLst>
      </c:spPr>
      <c:txPr>
        <a:bodyPr/>
        <a:lstStyle/>
        <a:p>
          <a:pPr>
            <a:defRPr sz="1200" b="1" baseline="0">
              <a:solidFill>
                <a:schemeClr val="tx1">
                  <a:lumMod val="95000"/>
                  <a:lumOff val="5000"/>
                </a:schemeClr>
              </a:solidFill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B h="6350"/>
    </a:sp3d>
  </c:spPr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0"/>
      <c:perspective val="30"/>
    </c:view3D>
    <c:floor>
      <c:spPr>
        <a:blipFill>
          <a:blip xmlns:r="http://schemas.openxmlformats.org/officeDocument/2006/relationships" r:embed="rId1"/>
          <a:tile tx="0" ty="0" sx="100000" sy="100000" flip="none" algn="tl"/>
        </a:blipFill>
      </c:spPr>
    </c:floor>
    <c:sideWall>
      <c:spPr>
        <a:blipFill>
          <a:blip xmlns:r="http://schemas.openxmlformats.org/officeDocument/2006/relationships" r:embed="rId1"/>
          <a:tile tx="0" ty="0" sx="100000" sy="100000" flip="none" algn="tl"/>
        </a:blipFill>
        <a:ln w="25389">
          <a:noFill/>
        </a:ln>
      </c:spPr>
    </c:sideWall>
    <c:backWall>
      <c:spPr>
        <a:blipFill>
          <a:blip xmlns:r="http://schemas.openxmlformats.org/officeDocument/2006/relationships" r:embed="rId1"/>
          <a:tile tx="0" ty="0" sx="100000" sy="100000" flip="none" algn="tl"/>
        </a:blipFill>
        <a:ln w="25389">
          <a:noFill/>
        </a:ln>
      </c:spPr>
    </c:backWall>
    <c:plotArea>
      <c:layout>
        <c:manualLayout>
          <c:layoutTarget val="inner"/>
          <c:xMode val="edge"/>
          <c:yMode val="edge"/>
          <c:x val="0.12324715656593722"/>
          <c:y val="2.7742175656891816E-2"/>
          <c:w val="0.87675284343406834"/>
          <c:h val="0.6978348815999502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angle"/>
              <a:bevelB prst="angle"/>
            </a:sp3d>
          </c:spPr>
          <c:dLbls>
            <c:dLbl>
              <c:idx val="0"/>
              <c:layout>
                <c:manualLayout>
                  <c:x val="-1.7543859649123161E-3"/>
                  <c:y val="-8.3851940252191767E-2"/>
                </c:manualLayout>
              </c:layout>
              <c:showVal val="1"/>
            </c:dLbl>
            <c:dLbl>
              <c:idx val="1"/>
              <c:layout>
                <c:manualLayout>
                  <c:x val="-3.5087719298245875E-3"/>
                  <c:y val="-8.6472313385072525E-2"/>
                </c:manualLayout>
              </c:layout>
              <c:showVal val="1"/>
            </c:dLbl>
            <c:txPr>
              <a:bodyPr/>
              <a:lstStyle/>
              <a:p>
                <a:pPr>
                  <a:defRPr sz="1599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5010</c:v>
                </c:pt>
                <c:pt idx="1">
                  <c:v>6982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3.5087719298245875E-3"/>
                  <c:y val="-3.9305596993214675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3.9305596993214675E-2"/>
                </c:manualLayout>
              </c:layout>
              <c:showVal val="1"/>
            </c:dLbl>
            <c:txPr>
              <a:bodyPr/>
              <a:lstStyle/>
              <a:p>
                <a:pPr>
                  <a:defRPr sz="1599" b="1" strike="noStrike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6398</c:v>
                </c:pt>
                <c:pt idx="1">
                  <c:v>5259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5.2631578947368134E-3"/>
                  <c:y val="-7.5990820853549496E-2"/>
                </c:manualLayout>
              </c:layout>
              <c:showVal val="1"/>
            </c:dLbl>
            <c:dLbl>
              <c:idx val="1"/>
              <c:layout>
                <c:manualLayout>
                  <c:x val="-8.771929824561403E-3"/>
                  <c:y val="-9.1713059650834219E-2"/>
                </c:manualLayout>
              </c:layout>
              <c:showVal val="1"/>
            </c:dLbl>
            <c:txPr>
              <a:bodyPr/>
              <a:lstStyle/>
              <a:p>
                <a:pPr>
                  <a:defRPr sz="1599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Лист1!$D$2:$D$3</c:f>
              <c:numCache>
                <c:formatCode>#,##0.0</c:formatCode>
                <c:ptCount val="2"/>
                <c:pt idx="0">
                  <c:v>64</c:v>
                </c:pt>
                <c:pt idx="1">
                  <c:v>12</c:v>
                </c:pt>
              </c:numCache>
            </c:numRef>
          </c:val>
        </c:ser>
        <c:dLbls>
          <c:showVal val="1"/>
        </c:dLbls>
        <c:gapWidth val="75"/>
        <c:shape val="pyramid"/>
        <c:axId val="108676608"/>
        <c:axId val="108678144"/>
        <c:axId val="0"/>
      </c:bar3DChart>
      <c:catAx>
        <c:axId val="10867660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599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678144"/>
        <c:crosses val="autoZero"/>
        <c:auto val="1"/>
        <c:lblAlgn val="ctr"/>
        <c:lblOffset val="100"/>
      </c:catAx>
      <c:valAx>
        <c:axId val="108678144"/>
        <c:scaling>
          <c:orientation val="minMax"/>
          <c:max val="7000"/>
        </c:scaling>
        <c:delete val="1"/>
        <c:axPos val="l"/>
        <c:majorGridlines/>
        <c:numFmt formatCode="General" sourceLinked="0"/>
        <c:majorTickMark val="none"/>
        <c:tickLblPos val="none"/>
        <c:crossAx val="10867660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599" b="1" baseline="0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blipFill>
      <a:blip xmlns:r="http://schemas.openxmlformats.org/officeDocument/2006/relationships" r:embed="rId2"/>
      <a:tile tx="0" ty="0" sx="100000" sy="100000" flip="none" algn="tl"/>
    </a:blipFill>
  </c:spPr>
  <c:txPr>
    <a:bodyPr/>
    <a:lstStyle/>
    <a:p>
      <a:pPr>
        <a:defRPr sz="1799"/>
      </a:pPr>
      <a:endParaRPr lang="ru-RU"/>
    </a:p>
  </c:txPr>
  <c:externalData r:id="rId3"/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4618261407287908"/>
          <c:y val="0"/>
          <c:w val="0.70207742212097546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1900361610275479"/>
                  <c:y val="0.10674983481367563"/>
                </c:manualLayout>
              </c:layout>
              <c:showVal val="1"/>
            </c:dLbl>
            <c:dLbl>
              <c:idx val="1"/>
              <c:layout>
                <c:manualLayout>
                  <c:x val="0.19742012114613391"/>
                  <c:y val="-0.10894695910980651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7421.4769999999999</c:v>
                </c:pt>
                <c:pt idx="1">
                  <c:v>39210.364000000001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r>
              <a:rPr lang="ru-RU" sz="2000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Структура доходов бюджета муниципального образования </a:t>
            </a:r>
            <a:r>
              <a:rPr lang="ru-RU" sz="20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поселок Правохеттинский в 2014 </a:t>
            </a:r>
            <a:r>
              <a:rPr lang="ru-RU" sz="2000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году по видам доходов</a:t>
            </a:r>
          </a:p>
        </c:rich>
      </c:tx>
      <c:layout>
        <c:manualLayout>
          <c:xMode val="edge"/>
          <c:yMode val="edge"/>
          <c:x val="0.12289562289562322"/>
          <c:y val="1.5151515151515221E-2"/>
        </c:manualLayout>
      </c:layout>
      <c:spPr>
        <a:noFill/>
        <a:ln w="25400">
          <a:noFill/>
        </a:ln>
      </c:spPr>
    </c:title>
    <c:view3D>
      <c:rotX val="40"/>
      <c:rotY val="250"/>
      <c:depthPercent val="100"/>
      <c:perspective val="0"/>
    </c:view3D>
    <c:plotArea>
      <c:layout>
        <c:manualLayout>
          <c:layoutTarget val="inner"/>
          <c:xMode val="edge"/>
          <c:yMode val="edge"/>
          <c:x val="4.6622892477423357E-2"/>
          <c:y val="0.15832326784394671"/>
          <c:w val="0.92401442033433312"/>
          <c:h val="0.7635099581303276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27"/>
          <c:dP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2.4455020377886695E-2"/>
                  <c:y val="-9.4719819089784468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8263789447698991"/>
                  <c:y val="-5.3489559047890885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6.4771307111867434E-3"/>
                  <c:y val="1.3633696145016361E-2"/>
                </c:manualLayout>
              </c:layout>
              <c:showCatName val="1"/>
              <c:showPercent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2.8876551448018151E-2"/>
                  <c:y val="8.4054735876463223E-3"/>
                </c:manualLayout>
              </c:layout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chemeClr val="tx1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200" baseline="0" dirty="0">
                        <a:solidFill>
                          <a:schemeClr val="tx1"/>
                        </a:solidFill>
                      </a:rPr>
                      <a:t>и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ные межбюджетные трансферты
4,5%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</c:dLbl>
            <c:dLbl>
              <c:idx val="5"/>
              <c:layout>
                <c:manualLayout>
                  <c:x val="-3.4147426486943647E-4"/>
                  <c:y val="-8.6645771220344985E-3"/>
                </c:manualLayout>
              </c:layout>
              <c:showCatName val="1"/>
              <c:showPercent val="1"/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CatName val="1"/>
            <c:showPercent val="1"/>
          </c:dLbls>
          <c:cat>
            <c:strRef>
              <c:f>Sheet1!$B$1:$D$1</c:f>
              <c:strCache>
                <c:ptCount val="3"/>
                <c:pt idx="0">
                  <c:v>Налоговые доходы </c:v>
                </c:pt>
                <c:pt idx="1">
                  <c:v>Неналоговые доходы</c:v>
                </c:pt>
                <c:pt idx="2">
                  <c:v>Межбюджетные трансферты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11.42</c:v>
                </c:pt>
                <c:pt idx="1">
                  <c:v>4.49</c:v>
                </c:pt>
                <c:pt idx="2">
                  <c:v>84.08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12700">
          <a:noFill/>
          <a:prstDash val="solid"/>
        </a:ln>
      </c:spPr>
    </c:plotArea>
    <c:plotVisOnly val="1"/>
    <c:dispBlanksAs val="zero"/>
  </c:chart>
  <c:spPr>
    <a:noFill/>
    <a:ln>
      <a:noFill/>
    </a:ln>
    <a:effectLst>
      <a:outerShdw blurRad="50800" dist="38100" dir="2700000" algn="tl" rotWithShape="0">
        <a:schemeClr val="bg2">
          <a:lumMod val="50000"/>
          <a:alpha val="40000"/>
        </a:schemeClr>
      </a:outerShdw>
    </a:effectLst>
  </c:spPr>
  <c:txPr>
    <a:bodyPr/>
    <a:lstStyle/>
    <a:p>
      <a:pPr>
        <a:defRPr sz="17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-2.0061728395061731E-2"/>
                  <c:y val="-2.806032660894488E-3"/>
                </c:manualLayout>
              </c:layout>
              <c:showVal val="1"/>
            </c:dLbl>
            <c:dLbl>
              <c:idx val="1"/>
              <c:layout>
                <c:manualLayout>
                  <c:x val="-2.006172839506173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_-* #,##0_р_._-;\-* #,##0_р_._-;_-* "-"??_р_._-;_-@_-</c:formatCode>
                <c:ptCount val="2"/>
                <c:pt idx="0">
                  <c:v>8428.83</c:v>
                </c:pt>
                <c:pt idx="1">
                  <c:v>7421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_-* #,##0_р_._-;\-* #,##0_р_._-;_-* "-"??_р_._-;_-@_-</c:formatCode>
                <c:ptCount val="2"/>
                <c:pt idx="0">
                  <c:v>29641</c:v>
                </c:pt>
                <c:pt idx="1">
                  <c:v>39210</c:v>
                </c:pt>
              </c:numCache>
            </c:numRef>
          </c:val>
        </c:ser>
        <c:axId val="99841920"/>
        <c:axId val="105910272"/>
      </c:barChart>
      <c:catAx>
        <c:axId val="99841920"/>
        <c:scaling>
          <c:orientation val="minMax"/>
        </c:scaling>
        <c:axPos val="b"/>
        <c:tickLblPos val="nextTo"/>
        <c:crossAx val="105910272"/>
        <c:crosses val="autoZero"/>
        <c:auto val="1"/>
        <c:lblAlgn val="ctr"/>
        <c:lblOffset val="100"/>
      </c:catAx>
      <c:valAx>
        <c:axId val="105910272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9984192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r>
              <a:rPr lang="ru-RU" sz="2000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Налоговые и неналоговые доходы бюджета муниципального образования </a:t>
            </a:r>
            <a:r>
              <a:rPr lang="ru-RU" sz="20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поселок Правохеттинский в 2014 </a:t>
            </a:r>
            <a:r>
              <a:rPr lang="ru-RU" sz="2000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году</a:t>
            </a:r>
          </a:p>
        </c:rich>
      </c:tx>
      <c:layout>
        <c:manualLayout>
          <c:xMode val="edge"/>
          <c:yMode val="edge"/>
          <c:x val="0.10576006124234472"/>
          <c:y val="9.9874527709480406E-3"/>
        </c:manualLayout>
      </c:layout>
    </c:title>
    <c:plotArea>
      <c:layout>
        <c:manualLayout>
          <c:layoutTarget val="inner"/>
          <c:xMode val="edge"/>
          <c:yMode val="edge"/>
          <c:x val="0.13816710411198599"/>
          <c:y val="0.30059362430898817"/>
          <c:w val="0.43227471566054365"/>
          <c:h val="0.699406375691011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 бюджета муниципального образования п.Правохеттинский в 2014 году</c:v>
                </c:pt>
              </c:strCache>
            </c:strRef>
          </c:tx>
          <c:spPr>
            <a:ln>
              <a:noFill/>
              <a:round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c:spPr>
          <c:explosion val="25"/>
          <c:dPt>
            <c:idx val="0"/>
            <c:spPr>
              <a:solidFill>
                <a:schemeClr val="accent3">
                  <a:lumMod val="75000"/>
                </a:schemeClr>
              </a:solidFill>
              <a:ln>
                <a:noFill/>
                <a:round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c:spPr>
          </c:dPt>
          <c:dPt>
            <c:idx val="6"/>
            <c:spPr>
              <a:solidFill>
                <a:srgbClr val="FF0000"/>
              </a:solidFill>
              <a:ln>
                <a:noFill/>
                <a:round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c:spPr>
          </c:dPt>
          <c:dLbls>
            <c:dLbl>
              <c:idx val="0"/>
              <c:layout>
                <c:manualLayout>
                  <c:x val="3.0864197530864199E-2"/>
                  <c:y val="6.6804459436982905E-2"/>
                </c:manualLayout>
              </c:layout>
              <c:showVal val="1"/>
            </c:dLbl>
            <c:dLbl>
              <c:idx val="1"/>
              <c:layout>
                <c:manualLayout>
                  <c:x val="-3.2505225041314381E-2"/>
                  <c:y val="-5.3078986202766522E-3"/>
                </c:manualLayout>
              </c:layout>
              <c:showVal val="1"/>
            </c:dLbl>
            <c:dLbl>
              <c:idx val="2"/>
              <c:layout>
                <c:manualLayout>
                  <c:x val="-2.7162559541168405E-2"/>
                  <c:y val="-9.218143662823591E-3"/>
                </c:manualLayout>
              </c:layout>
              <c:showVal val="1"/>
            </c:dLbl>
            <c:dLbl>
              <c:idx val="3"/>
              <c:layout>
                <c:manualLayout>
                  <c:x val="-4.1666788179255371E-2"/>
                  <c:y val="-1.5641373376989783E-2"/>
                </c:manualLayout>
              </c:layout>
              <c:showVal val="1"/>
            </c:dLbl>
            <c:dLbl>
              <c:idx val="4"/>
              <c:layout>
                <c:manualLayout>
                  <c:x val="-6.3271726450860294E-2"/>
                  <c:y val="-4.5702426597137163E-3"/>
                </c:manualLayout>
              </c:layout>
              <c:showVal val="1"/>
            </c:dLbl>
            <c:dLbl>
              <c:idx val="5"/>
              <c:layout>
                <c:manualLayout>
                  <c:x val="-2.7777777777777922E-2"/>
                  <c:y val="-7.3540288558743713E-2"/>
                </c:manualLayout>
              </c:layout>
              <c:showVal val="1"/>
            </c:dLbl>
            <c:dLbl>
              <c:idx val="6"/>
              <c:layout>
                <c:manualLayout>
                  <c:x val="5.7098765432098832E-2"/>
                  <c:y val="-5.7427853432950968E-2"/>
                </c:manualLayout>
              </c:layout>
              <c:showVal val="1"/>
            </c:dLbl>
            <c:dLbl>
              <c:idx val="7"/>
              <c:layout>
                <c:manualLayout>
                  <c:x val="9.7222222222222224E-2"/>
                  <c:y val="-1.248431596368499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</c:v>
                </c:pt>
                <c:pt idx="1">
                  <c:v>налоги на имущество</c:v>
                </c:pt>
                <c:pt idx="2">
                  <c:v>государственная пошлина</c:v>
                </c:pt>
                <c:pt idx="3">
                  <c:v>доходы от использования имущества</c:v>
                </c:pt>
                <c:pt idx="4">
                  <c:v>штрафы, санкции</c:v>
                </c:pt>
                <c:pt idx="5">
                  <c:v>прочие доходы от компенсации затрат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0.10690000000000001</c:v>
                </c:pt>
                <c:pt idx="1">
                  <c:v>7.4000000000000012E-3</c:v>
                </c:pt>
                <c:pt idx="2">
                  <c:v>1.5000000000000002E-3</c:v>
                </c:pt>
                <c:pt idx="3">
                  <c:v>4.2299999999999997E-2</c:v>
                </c:pt>
                <c:pt idx="4">
                  <c:v>1.0000000000000002E-4</c:v>
                </c:pt>
                <c:pt idx="5">
                  <c:v>1.0000000000000002E-3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txPr>
              <a:bodyPr rot="0"/>
              <a:lstStyle/>
              <a:p>
                <a:pPr>
                  <a:defRPr sz="1200" baseline="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государственная пошлина</c:v>
                </c:pt>
                <c:pt idx="4">
                  <c:v>доходы от использования имущества</c:v>
                </c:pt>
                <c:pt idx="5">
                  <c:v>доходы от оказания платных услуг и компенсации затрат бюджетов</c:v>
                </c:pt>
                <c:pt idx="6">
                  <c:v>штрафы, санкции, возмещение ущерба</c:v>
                </c:pt>
                <c:pt idx="7">
                  <c:v>безвозмездные поступления от других бюджетов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1.044</c:v>
                </c:pt>
                <c:pt idx="1">
                  <c:v>1.0046999999999997</c:v>
                </c:pt>
                <c:pt idx="2">
                  <c:v>1.1947000000000001</c:v>
                </c:pt>
                <c:pt idx="3">
                  <c:v>1.0434999999999999</c:v>
                </c:pt>
                <c:pt idx="4">
                  <c:v>0.79759999999999998</c:v>
                </c:pt>
                <c:pt idx="5">
                  <c:v>1.0032999999999999</c:v>
                </c:pt>
                <c:pt idx="6">
                  <c:v>1.25</c:v>
                </c:pt>
                <c:pt idx="7">
                  <c:v>0.99749999999999994</c:v>
                </c:pt>
              </c:numCache>
            </c:numRef>
          </c:val>
        </c:ser>
        <c:axId val="106754048"/>
        <c:axId val="106755584"/>
      </c:barChart>
      <c:catAx>
        <c:axId val="106754048"/>
        <c:scaling>
          <c:orientation val="minMax"/>
        </c:scaling>
        <c:axPos val="b"/>
        <c:numFmt formatCode="@" sourceLinked="0"/>
        <c:tickLblPos val="nextTo"/>
        <c:txPr>
          <a:bodyPr/>
          <a:lstStyle/>
          <a:p>
            <a:pPr>
              <a:defRPr sz="800" b="1" baseline="0"/>
            </a:pPr>
            <a:endParaRPr lang="ru-RU"/>
          </a:p>
        </c:txPr>
        <c:crossAx val="106755584"/>
        <c:crosses val="autoZero"/>
        <c:auto val="1"/>
        <c:lblAlgn val="ctr"/>
        <c:lblOffset val="100"/>
      </c:catAx>
      <c:valAx>
        <c:axId val="10675558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0.00%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067540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 baseline="0">
          <a:latin typeface="Times New Roman" panose="02020603050405020304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33670862684766251"/>
          <c:y val="2.984711100476025E-2"/>
          <c:w val="0.49350056940647957"/>
          <c:h val="0.892097886559613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100" b="1" i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государственная пошлина</c:v>
                </c:pt>
                <c:pt idx="4">
                  <c:v>доходы от использования имущества</c:v>
                </c:pt>
                <c:pt idx="5">
                  <c:v>доходы от оказания платных услуг и компенсации затрат бюджетов</c:v>
                </c:pt>
                <c:pt idx="6">
                  <c:v>штрафы, санкции, возмещение ущерба</c:v>
                </c:pt>
              </c:strCache>
            </c:strRef>
          </c:cat>
          <c:val>
            <c:numRef>
              <c:f>Лист1!$B$2:$B$8</c:f>
              <c:numCache>
                <c:formatCode>#,##0_ ;\-#,##0\ </c:formatCode>
                <c:ptCount val="7"/>
                <c:pt idx="0">
                  <c:v>4682</c:v>
                </c:pt>
                <c:pt idx="1">
                  <c:v>43.436</c:v>
                </c:pt>
                <c:pt idx="2">
                  <c:v>-124.86</c:v>
                </c:pt>
                <c:pt idx="3">
                  <c:v>64</c:v>
                </c:pt>
                <c:pt idx="4">
                  <c:v>3688</c:v>
                </c:pt>
                <c:pt idx="5">
                  <c:v>15.384</c:v>
                </c:pt>
                <c:pt idx="6">
                  <c:v>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 i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государственная пошлина</c:v>
                </c:pt>
                <c:pt idx="4">
                  <c:v>доходы от использования имущества</c:v>
                </c:pt>
                <c:pt idx="5">
                  <c:v>доходы от оказания платных услуг и компенсации затрат бюджетов</c:v>
                </c:pt>
                <c:pt idx="6">
                  <c:v>штрафы, санкции, возмещение ущерба</c:v>
                </c:pt>
              </c:strCache>
            </c:strRef>
          </c:cat>
          <c:val>
            <c:numRef>
              <c:f>Лист1!$C$2:$C$8</c:f>
              <c:numCache>
                <c:formatCode>#,##0_ ;\-#,##0\ </c:formatCode>
                <c:ptCount val="7"/>
                <c:pt idx="0">
                  <c:v>4983</c:v>
                </c:pt>
                <c:pt idx="1">
                  <c:v>60.283000000000001</c:v>
                </c:pt>
                <c:pt idx="2">
                  <c:v>283.137</c:v>
                </c:pt>
                <c:pt idx="3">
                  <c:v>72.02</c:v>
                </c:pt>
                <c:pt idx="4">
                  <c:v>1974</c:v>
                </c:pt>
                <c:pt idx="5">
                  <c:v>46.154000000000003</c:v>
                </c:pt>
                <c:pt idx="6">
                  <c:v>2.5</c:v>
                </c:pt>
              </c:numCache>
            </c:numRef>
          </c:val>
        </c:ser>
        <c:axId val="106595072"/>
        <c:axId val="106596608"/>
      </c:barChart>
      <c:catAx>
        <c:axId val="106595072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106596608"/>
        <c:crosses val="autoZero"/>
        <c:auto val="1"/>
        <c:lblAlgn val="ctr"/>
        <c:lblOffset val="100"/>
      </c:catAx>
      <c:valAx>
        <c:axId val="106596608"/>
        <c:scaling>
          <c:orientation val="minMax"/>
        </c:scaling>
        <c:axPos val="b"/>
        <c:majorGridlines/>
        <c:numFmt formatCode="#,##0_ ;\-#,##0\ " sourceLinked="1"/>
        <c:tickLblPos val="nextTo"/>
        <c:txPr>
          <a:bodyPr/>
          <a:lstStyle/>
          <a:p>
            <a:pPr>
              <a:defRPr sz="1200" b="1" i="0" baseline="0">
                <a:latin typeface="Times New Roman" panose="02020603050405020304" pitchFamily="18" charset="0"/>
              </a:defRPr>
            </a:pPr>
            <a:endParaRPr lang="ru-RU"/>
          </a:p>
        </c:txPr>
        <c:crossAx val="106595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floor>
    <c:sideWall>
      <c:spPr>
        <a:blipFill>
          <a:blip xmlns:r="http://schemas.openxmlformats.org/officeDocument/2006/relationships" r:embed="rId1"/>
          <a:stretch>
            <a:fillRect/>
          </a:stretch>
        </a:blipFill>
      </c:spPr>
    </c:sideWall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</c:backWall>
    <c:plotArea>
      <c:layout>
        <c:manualLayout>
          <c:layoutTarget val="inner"/>
          <c:xMode val="edge"/>
          <c:yMode val="edge"/>
          <c:x val="0.10348923219057531"/>
          <c:y val="5.4627768631768187E-2"/>
          <c:w val="0.87175718292509463"/>
          <c:h val="0.866131035945503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Pt>
            <c:idx val="0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4.2829427334584669E-2"/>
                  <c:y val="-5.667783545935972E-2"/>
                </c:manualLayout>
              </c:layout>
              <c:tx>
                <c:rich>
                  <a:bodyPr/>
                  <a:lstStyle/>
                  <a:p>
                    <a:pPr>
                      <a:defRPr b="1" baseline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baseline="0" dirty="0" smtClean="0">
                        <a:solidFill>
                          <a:schemeClr val="accent4"/>
                        </a:solidFill>
                      </a:rPr>
                      <a:t>61974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2.4888714689661251E-2"/>
                  <c:y val="-4.8730761900986422E-2"/>
                </c:manualLayout>
              </c:layout>
              <c:tx>
                <c:rich>
                  <a:bodyPr/>
                  <a:lstStyle/>
                  <a:p>
                    <a:pPr>
                      <a:defRPr b="1" baseline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baseline="0" dirty="0" smtClean="0">
                        <a:solidFill>
                          <a:schemeClr val="accent4"/>
                        </a:solidFill>
                      </a:rPr>
                      <a:t>49088</a:t>
                    </a:r>
                  </a:p>
                  <a:p>
                    <a:pPr>
                      <a:defRPr b="1" baseline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en-US" baseline="0" dirty="0">
                      <a:solidFill>
                        <a:schemeClr val="accent4"/>
                      </a:solidFill>
                    </a:endParaRPr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baseline="0">
                    <a:solidFill>
                      <a:schemeClr val="accent4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61974.2</c:v>
                </c:pt>
                <c:pt idx="1">
                  <c:v>49088.230999999992</c:v>
                </c:pt>
              </c:numCache>
            </c:numRef>
          </c:val>
        </c:ser>
        <c:dLbls>
          <c:showVal val="1"/>
        </c:dLbls>
        <c:shape val="box"/>
        <c:axId val="107361024"/>
        <c:axId val="107362560"/>
        <c:axId val="0"/>
      </c:bar3DChart>
      <c:catAx>
        <c:axId val="1073610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15" b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7362560"/>
        <c:crosses val="autoZero"/>
        <c:auto val="1"/>
        <c:lblAlgn val="ctr"/>
        <c:lblOffset val="100"/>
      </c:catAx>
      <c:valAx>
        <c:axId val="107362560"/>
        <c:scaling>
          <c:orientation val="minMax"/>
          <c:min val="3000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b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7361024"/>
        <c:crosses val="autoZero"/>
        <c:crossBetween val="between"/>
        <c:majorUnit val="5000"/>
        <c:minorUnit val="1000"/>
      </c:valAx>
      <c:sp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631">
          <a:noFill/>
        </a:ln>
      </c:spPr>
    </c:plotArea>
    <c:plotVisOnly val="1"/>
    <c:dispBlanksAs val="gap"/>
  </c:chart>
  <c:txPr>
    <a:bodyPr/>
    <a:lstStyle/>
    <a:p>
      <a:pPr>
        <a:defRPr sz="1816"/>
      </a:pPr>
      <a:endParaRPr lang="ru-RU"/>
    </a:p>
  </c:txPr>
  <c:externalData r:id="rId2"/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расходов по удельному </a:t>
            </a:r>
            <a:r>
              <a:rPr lang="ru-RU" sz="18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весу 2014 г.</a:t>
            </a:r>
            <a:endParaRPr lang="ru-RU" sz="1800" baseline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8790316316869421E-2"/>
          <c:y val="7.4397083451633414E-2"/>
          <c:w val="0.63326284678686451"/>
          <c:h val="0.910361125855696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</c:v>
                </c:pt>
              </c:strCache>
            </c:strRef>
          </c:tx>
          <c:explosion val="25"/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spPr>
              <a:solidFill>
                <a:schemeClr val="bg1">
                  <a:lumMod val="65000"/>
                </a:schemeClr>
              </a:solidFill>
            </c:spPr>
          </c:dPt>
          <c:dPt>
            <c:idx val="3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4"/>
            <c:spPr>
              <a:solidFill>
                <a:srgbClr val="3399FF"/>
              </a:solidFill>
            </c:spPr>
          </c:dPt>
          <c:dPt>
            <c:idx val="5"/>
            <c:spPr>
              <a:solidFill>
                <a:srgbClr val="6666FF"/>
              </a:solidFill>
            </c:spPr>
          </c:dPt>
          <c:dPt>
            <c:idx val="6"/>
            <c:spPr>
              <a:solidFill>
                <a:srgbClr val="F212C7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0"/>
            <c:spPr>
              <a:solidFill>
                <a:srgbClr val="FFFF00"/>
              </a:solidFill>
            </c:spPr>
          </c:dPt>
          <c:dPt>
            <c:idx val="11"/>
            <c:spPr>
              <a:solidFill>
                <a:srgbClr val="002060"/>
              </a:solidFill>
            </c:spPr>
          </c:dPt>
          <c:dLbls>
            <c:dLbl>
              <c:idx val="1"/>
              <c:layout>
                <c:manualLayout>
                  <c:x val="7.1663251772418599E-2"/>
                  <c:y val="-4.2539854968103682E-2"/>
                </c:manualLayout>
              </c:layout>
              <c:showPercent val="1"/>
            </c:dLbl>
            <c:dLbl>
              <c:idx val="2"/>
              <c:layout>
                <c:manualLayout>
                  <c:x val="-1.0023345488652687E-2"/>
                  <c:y val="0.10116845727703781"/>
                </c:manualLayout>
              </c:layout>
              <c:showPercent val="1"/>
            </c:dLbl>
            <c:dLbl>
              <c:idx val="3"/>
              <c:layout>
                <c:manualLayout>
                  <c:x val="-0.19034131409194457"/>
                  <c:y val="2.5088433246786019E-2"/>
                </c:manualLayout>
              </c:layout>
              <c:showPercent val="1"/>
            </c:dLbl>
            <c:dLbl>
              <c:idx val="5"/>
              <c:layout>
                <c:manualLayout>
                  <c:x val="2.6887990813213487E-2"/>
                  <c:y val="-8.6632349492031746E-2"/>
                </c:manualLayout>
              </c:layout>
              <c:tx>
                <c:rich>
                  <a:bodyPr/>
                  <a:lstStyle/>
                  <a:p>
                    <a:r>
                      <a:rPr lang="ru-RU" sz="1600" baseline="0" dirty="0" smtClean="0">
                        <a:solidFill>
                          <a:schemeClr val="tx1"/>
                        </a:solidFill>
                      </a:rPr>
                      <a:t>14,22</a:t>
                    </a:r>
                  </a:p>
                  <a:p>
                    <a:r>
                      <a:rPr lang="en-US" sz="1600" baseline="0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showPercent val="1"/>
            </c:dLbl>
            <c:dLbl>
              <c:idx val="6"/>
              <c:layout>
                <c:manualLayout>
                  <c:x val="-2.1627021776341439E-2"/>
                  <c:y val="-5.7620140971990766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10,71</a:t>
                    </a:r>
                  </a:p>
                  <a:p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showPercent val="1"/>
            </c:dLbl>
            <c:dLbl>
              <c:idx val="7"/>
              <c:layout>
                <c:manualLayout>
                  <c:x val="7.8039509867635411E-4"/>
                  <c:y val="-8.088110237408470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0,0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24</a:t>
                    </a:r>
                  </a:p>
                  <a:p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showPercent val="1"/>
            </c:dLbl>
            <c:dLbl>
              <c:idx val="9"/>
              <c:tx>
                <c:rich>
                  <a:bodyPr/>
                  <a:lstStyle/>
                  <a:p>
                    <a:r>
                      <a:rPr lang="en-US" smtClean="0"/>
                      <a:t>0,9</a:t>
                    </a:r>
                    <a:r>
                      <a:rPr lang="ru-RU" smtClean="0"/>
                      <a:t>8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11"/>
              <c:layout>
                <c:manualLayout>
                  <c:x val="4.4287703473685505E-2"/>
                  <c:y val="-2.7033805143095047E-2"/>
                </c:manualLayout>
              </c:layout>
              <c:showPercent val="1"/>
            </c:dLbl>
            <c:numFmt formatCode="0.00%" sourceLinked="0"/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44.94</c:v>
                </c:pt>
                <c:pt idx="1">
                  <c:v>0.4</c:v>
                </c:pt>
                <c:pt idx="2">
                  <c:v>0.23</c:v>
                </c:pt>
                <c:pt idx="3">
                  <c:v>0.94</c:v>
                </c:pt>
                <c:pt idx="4">
                  <c:v>28.53</c:v>
                </c:pt>
                <c:pt idx="5">
                  <c:v>14.22</c:v>
                </c:pt>
                <c:pt idx="6">
                  <c:v>10.71</c:v>
                </c:pt>
                <c:pt idx="7">
                  <c:v>2.4E-2</c:v>
                </c:pt>
              </c:numCache>
            </c:numRef>
          </c:val>
        </c:ser>
        <c:dLbls>
          <c:showPercent val="1"/>
        </c:dLbls>
      </c:pie3DChart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r"/>
      <c:layout>
        <c:manualLayout>
          <c:xMode val="edge"/>
          <c:yMode val="edge"/>
          <c:x val="0.65400415194771866"/>
          <c:y val="6.3290807194262361E-2"/>
          <c:w val="0.3379413150279334"/>
          <c:h val="0.93235438692073158"/>
        </c:manualLayout>
      </c:layout>
      <c:overlay val="1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c:spPr>
      <c:txPr>
        <a:bodyPr/>
        <a:lstStyle/>
        <a:p>
          <a:pPr>
            <a:defRPr sz="100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ln>
      <a:solidFill>
        <a:schemeClr val="accent4">
          <a:lumMod val="60000"/>
          <a:lumOff val="40000"/>
        </a:schemeClr>
      </a:solidFill>
    </a:ln>
    <a:effectLst>
      <a:outerShdw blurRad="50800" dist="38100" dir="5400000" algn="t" rotWithShape="0">
        <a:schemeClr val="accent4">
          <a:lumMod val="60000"/>
          <a:lumOff val="40000"/>
          <a:alpha val="40000"/>
        </a:schemeClr>
      </a:outerShdw>
    </a:effectLst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D4582B-9135-45F9-AF61-82AAA0324443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4C57B2-3A07-46C7-9169-723140EFE2C0}">
      <dgm:prSet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Подпрограмма "Развитие организации библиотечного обслуживания, комплектования и обеспечения сохранности библиотечных </a:t>
          </a:r>
          <a:r>
            <a:rPr lang="ru-RU" sz="1000" baseline="0" dirty="0" smtClean="0">
              <a:latin typeface="Times New Roman" pitchFamily="18" charset="0"/>
              <a:cs typeface="Times New Roman" pitchFamily="18" charset="0"/>
            </a:rPr>
            <a:t>фондов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на территории муниципального образования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п.Правохеттинский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.  </a:t>
          </a:r>
          <a:r>
            <a:rPr lang="ru-RU" sz="10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45 000,00 руб., исполнение – 44997,10 руб.(99,99%)</a:t>
          </a:r>
          <a:r>
            <a:rPr lang="ru-RU" sz="900" dirty="0" smtClean="0"/>
            <a:t/>
          </a:r>
          <a:br>
            <a:rPr lang="ru-RU" sz="900" dirty="0" smtClean="0"/>
          </a:b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D7EE7C36-68AF-411D-BBE9-32406A8C1567}" type="parTrans" cxnId="{E6CB22B1-8056-4399-80DB-0740A095B63E}">
      <dgm:prSet/>
      <dgm:spPr/>
      <dgm:t>
        <a:bodyPr/>
        <a:lstStyle/>
        <a:p>
          <a:endParaRPr lang="ru-RU"/>
        </a:p>
      </dgm:t>
    </dgm:pt>
    <dgm:pt modelId="{597D42FE-E6F3-4605-90CB-0748AF905C8B}" type="sibTrans" cxnId="{E6CB22B1-8056-4399-80DB-0740A095B63E}">
      <dgm:prSet/>
      <dgm:spPr/>
      <dgm:t>
        <a:bodyPr/>
        <a:lstStyle/>
        <a:p>
          <a:endParaRPr lang="ru-RU"/>
        </a:p>
      </dgm:t>
    </dgm:pt>
    <dgm:pt modelId="{19AD76BD-0132-4590-BF6B-B48D32FEFB8F}">
      <dgm:prSet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Подпрограмма "Сохранение культурного наследия, расширение </a:t>
          </a:r>
          <a:r>
            <a:rPr lang="ru-RU" sz="800" baseline="0" dirty="0" smtClean="0">
              <a:latin typeface="Times New Roman" pitchFamily="18" charset="0"/>
              <a:cs typeface="Times New Roman" pitchFamily="18" charset="0"/>
            </a:rPr>
            <a:t>многообразия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культурной жизни в муниципальном образовании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п.Правохеттинский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». </a:t>
          </a:r>
          <a:r>
            <a:rPr lang="ru-RU" sz="10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226 000,00 руб., исполнение – 225999,95 руб.(100%)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470803D6-9A13-46DA-AFDE-29E614822CFF}" type="parTrans" cxnId="{09B870DC-D63E-4EF3-B5E2-E00294ACEC6C}">
      <dgm:prSet/>
      <dgm:spPr/>
      <dgm:t>
        <a:bodyPr/>
        <a:lstStyle/>
        <a:p>
          <a:endParaRPr lang="ru-RU"/>
        </a:p>
      </dgm:t>
    </dgm:pt>
    <dgm:pt modelId="{57F8B49F-68E2-4028-AE3C-E46E137D85B0}" type="sibTrans" cxnId="{09B870DC-D63E-4EF3-B5E2-E00294ACEC6C}">
      <dgm:prSet/>
      <dgm:spPr/>
      <dgm:t>
        <a:bodyPr/>
        <a:lstStyle/>
        <a:p>
          <a:endParaRPr lang="ru-RU"/>
        </a:p>
      </dgm:t>
    </dgm:pt>
    <dgm:pt modelId="{CEE4D334-D719-427A-862C-606CDC239F60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Муниципальная программа "Основные направления развития культуры муниципального образования поселок Правохеттинский»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исполнена в сумме 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6 982 293,74 рублей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в том числе:</a:t>
          </a:r>
        </a:p>
      </dgm:t>
    </dgm:pt>
    <dgm:pt modelId="{FE3E897A-27A7-4DE4-AD72-1EB2723F062F}" type="sibTrans" cxnId="{9E7264A3-0D5D-4A95-9828-6C5EE851EE15}">
      <dgm:prSet/>
      <dgm:spPr/>
      <dgm:t>
        <a:bodyPr/>
        <a:lstStyle/>
        <a:p>
          <a:endParaRPr lang="ru-RU"/>
        </a:p>
      </dgm:t>
    </dgm:pt>
    <dgm:pt modelId="{DC8B6FD6-4656-4895-8C43-8D9235297444}" type="parTrans" cxnId="{9E7264A3-0D5D-4A95-9828-6C5EE851EE15}">
      <dgm:prSet/>
      <dgm:spPr/>
      <dgm:t>
        <a:bodyPr/>
        <a:lstStyle/>
        <a:p>
          <a:endParaRPr lang="ru-RU"/>
        </a:p>
      </dgm:t>
    </dgm:pt>
    <dgm:pt modelId="{BC959735-B9D1-4845-96E7-1C8F6131AC36}">
      <dgm:prSet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Подпрограмма "Обеспечение условий труда работников муниципального казённого учреждения культуры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Культурно-досуговый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центр муниципального образования посёлок Правохеттинский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». </a:t>
          </a:r>
          <a:r>
            <a:rPr lang="ru-RU" sz="10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6 848 000,00 руб., исполнение – 6 711 296,69руб.(98,00)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F52A61C-9F5A-4B14-8F1A-E3980E3FC717}" type="parTrans" cxnId="{BC3C66F9-52A6-42BB-81BE-AC51481EF48C}">
      <dgm:prSet/>
      <dgm:spPr/>
      <dgm:t>
        <a:bodyPr/>
        <a:lstStyle/>
        <a:p>
          <a:endParaRPr lang="ru-RU"/>
        </a:p>
      </dgm:t>
    </dgm:pt>
    <dgm:pt modelId="{7F7CC9D7-C611-4FD8-BBAC-BE585283ED78}" type="sibTrans" cxnId="{BC3C66F9-52A6-42BB-81BE-AC51481EF48C}">
      <dgm:prSet/>
      <dgm:spPr/>
      <dgm:t>
        <a:bodyPr/>
        <a:lstStyle/>
        <a:p>
          <a:endParaRPr lang="ru-RU"/>
        </a:p>
      </dgm:t>
    </dgm:pt>
    <dgm:pt modelId="{1F53F071-2210-4EDC-84A1-A1909AA5B69F}" type="pres">
      <dgm:prSet presAssocID="{F4D4582B-9135-45F9-AF61-82AAA03244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A46D7C-D818-4728-912B-E817CCD6CA1D}" type="pres">
      <dgm:prSet presAssocID="{CEE4D334-D719-427A-862C-606CDC239F60}" presName="root" presStyleCnt="0"/>
      <dgm:spPr/>
    </dgm:pt>
    <dgm:pt modelId="{917B260A-C721-406C-A941-F90666976FAD}" type="pres">
      <dgm:prSet presAssocID="{CEE4D334-D719-427A-862C-606CDC239F60}" presName="rootComposite" presStyleCnt="0"/>
      <dgm:spPr/>
    </dgm:pt>
    <dgm:pt modelId="{D1F8FB7C-9962-40EA-B0F9-04D668E53E69}" type="pres">
      <dgm:prSet presAssocID="{CEE4D334-D719-427A-862C-606CDC239F60}" presName="rootText" presStyleLbl="node1" presStyleIdx="0" presStyleCnt="1" custScaleX="336178" custScaleY="105824" custLinFactNeighborX="-332" custLinFactNeighborY="-74046"/>
      <dgm:spPr/>
      <dgm:t>
        <a:bodyPr/>
        <a:lstStyle/>
        <a:p>
          <a:endParaRPr lang="ru-RU"/>
        </a:p>
      </dgm:t>
    </dgm:pt>
    <dgm:pt modelId="{C5038584-2A07-4EA2-98E2-4E3138927598}" type="pres">
      <dgm:prSet presAssocID="{CEE4D334-D719-427A-862C-606CDC239F60}" presName="rootConnector" presStyleLbl="node1" presStyleIdx="0" presStyleCnt="1"/>
      <dgm:spPr/>
      <dgm:t>
        <a:bodyPr/>
        <a:lstStyle/>
        <a:p>
          <a:endParaRPr lang="ru-RU"/>
        </a:p>
      </dgm:t>
    </dgm:pt>
    <dgm:pt modelId="{263F4969-BE71-4933-947E-4DA19849BD69}" type="pres">
      <dgm:prSet presAssocID="{CEE4D334-D719-427A-862C-606CDC239F60}" presName="childShape" presStyleCnt="0"/>
      <dgm:spPr/>
    </dgm:pt>
    <dgm:pt modelId="{B60C913A-2ECD-481E-8198-8265EDEF63EB}" type="pres">
      <dgm:prSet presAssocID="{470803D6-9A13-46DA-AFDE-29E614822CFF}" presName="Name13" presStyleLbl="parChTrans1D2" presStyleIdx="0" presStyleCnt="3"/>
      <dgm:spPr/>
      <dgm:t>
        <a:bodyPr/>
        <a:lstStyle/>
        <a:p>
          <a:endParaRPr lang="ru-RU"/>
        </a:p>
      </dgm:t>
    </dgm:pt>
    <dgm:pt modelId="{2EE2A382-BDC2-4097-89C0-C6DE2B8B8F34}" type="pres">
      <dgm:prSet presAssocID="{19AD76BD-0132-4590-BF6B-B48D32FEFB8F}" presName="childText" presStyleLbl="bgAcc1" presStyleIdx="0" presStyleCnt="3" custScaleX="152240" custScaleY="102879" custLinFactX="-12361" custLinFactNeighborX="-100000" custLinFactNeighborY="-3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6631F-0C7E-4474-9762-1F4F04082113}" type="pres">
      <dgm:prSet presAssocID="{D7EE7C36-68AF-411D-BBE9-32406A8C1567}" presName="Name13" presStyleLbl="parChTrans1D2" presStyleIdx="1" presStyleCnt="3"/>
      <dgm:spPr/>
      <dgm:t>
        <a:bodyPr/>
        <a:lstStyle/>
        <a:p>
          <a:endParaRPr lang="ru-RU"/>
        </a:p>
      </dgm:t>
    </dgm:pt>
    <dgm:pt modelId="{6E72FC59-7D13-4EBE-9143-00A85A5CFB31}" type="pres">
      <dgm:prSet presAssocID="{084C57B2-3A07-46C7-9169-723140EFE2C0}" presName="childText" presStyleLbl="bgAcc1" presStyleIdx="1" presStyleCnt="3" custScaleX="183527" custScaleY="97414" custLinFactX="-7253" custLinFactNeighborX="-100000" custLinFactNeighborY="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E795C-933D-4BAA-969D-90D5F0DC994A}" type="pres">
      <dgm:prSet presAssocID="{FF52A61C-9F5A-4B14-8F1A-E3980E3FC717}" presName="Name13" presStyleLbl="parChTrans1D2" presStyleIdx="2" presStyleCnt="3"/>
      <dgm:spPr/>
      <dgm:t>
        <a:bodyPr/>
        <a:lstStyle/>
        <a:p>
          <a:endParaRPr lang="ru-RU"/>
        </a:p>
      </dgm:t>
    </dgm:pt>
    <dgm:pt modelId="{7F6B3A51-DCC4-45DD-93BD-C2D0DD2F9C37}" type="pres">
      <dgm:prSet presAssocID="{BC959735-B9D1-4845-96E7-1C8F6131AC36}" presName="childText" presStyleLbl="bgAcc1" presStyleIdx="2" presStyleCnt="3" custScaleX="171231" custScaleY="124875" custLinFactX="-16817" custLinFactNeighborX="-100000" custLinFactNeighborY="-17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B870DC-D63E-4EF3-B5E2-E00294ACEC6C}" srcId="{CEE4D334-D719-427A-862C-606CDC239F60}" destId="{19AD76BD-0132-4590-BF6B-B48D32FEFB8F}" srcOrd="0" destOrd="0" parTransId="{470803D6-9A13-46DA-AFDE-29E614822CFF}" sibTransId="{57F8B49F-68E2-4028-AE3C-E46E137D85B0}"/>
    <dgm:cxn modelId="{BC3C66F9-52A6-42BB-81BE-AC51481EF48C}" srcId="{CEE4D334-D719-427A-862C-606CDC239F60}" destId="{BC959735-B9D1-4845-96E7-1C8F6131AC36}" srcOrd="2" destOrd="0" parTransId="{FF52A61C-9F5A-4B14-8F1A-E3980E3FC717}" sibTransId="{7F7CC9D7-C611-4FD8-BBAC-BE585283ED78}"/>
    <dgm:cxn modelId="{46E93302-9801-4886-B45E-5186DC2797C0}" type="presOf" srcId="{19AD76BD-0132-4590-BF6B-B48D32FEFB8F}" destId="{2EE2A382-BDC2-4097-89C0-C6DE2B8B8F34}" srcOrd="0" destOrd="0" presId="urn:microsoft.com/office/officeart/2005/8/layout/hierarchy3"/>
    <dgm:cxn modelId="{D9355BA7-602F-4FD2-A19F-DE6087D1F909}" type="presOf" srcId="{BC959735-B9D1-4845-96E7-1C8F6131AC36}" destId="{7F6B3A51-DCC4-45DD-93BD-C2D0DD2F9C37}" srcOrd="0" destOrd="0" presId="urn:microsoft.com/office/officeart/2005/8/layout/hierarchy3"/>
    <dgm:cxn modelId="{6CFFD0AF-8C45-4E9D-9966-C1A0114410C7}" type="presOf" srcId="{470803D6-9A13-46DA-AFDE-29E614822CFF}" destId="{B60C913A-2ECD-481E-8198-8265EDEF63EB}" srcOrd="0" destOrd="0" presId="urn:microsoft.com/office/officeart/2005/8/layout/hierarchy3"/>
    <dgm:cxn modelId="{40384574-5113-4309-9621-2015D40683F5}" type="presOf" srcId="{F4D4582B-9135-45F9-AF61-82AAA0324443}" destId="{1F53F071-2210-4EDC-84A1-A1909AA5B69F}" srcOrd="0" destOrd="0" presId="urn:microsoft.com/office/officeart/2005/8/layout/hierarchy3"/>
    <dgm:cxn modelId="{01C7951C-5D37-4543-9A6F-F5A920B57447}" type="presOf" srcId="{D7EE7C36-68AF-411D-BBE9-32406A8C1567}" destId="{B026631F-0C7E-4474-9762-1F4F04082113}" srcOrd="0" destOrd="0" presId="urn:microsoft.com/office/officeart/2005/8/layout/hierarchy3"/>
    <dgm:cxn modelId="{9E7264A3-0D5D-4A95-9828-6C5EE851EE15}" srcId="{F4D4582B-9135-45F9-AF61-82AAA0324443}" destId="{CEE4D334-D719-427A-862C-606CDC239F60}" srcOrd="0" destOrd="0" parTransId="{DC8B6FD6-4656-4895-8C43-8D9235297444}" sibTransId="{FE3E897A-27A7-4DE4-AD72-1EB2723F062F}"/>
    <dgm:cxn modelId="{81E7F778-64B9-4970-B30A-804459CA3023}" type="presOf" srcId="{CEE4D334-D719-427A-862C-606CDC239F60}" destId="{D1F8FB7C-9962-40EA-B0F9-04D668E53E69}" srcOrd="0" destOrd="0" presId="urn:microsoft.com/office/officeart/2005/8/layout/hierarchy3"/>
    <dgm:cxn modelId="{D6C736AB-8C05-40F4-9221-414775A97F0F}" type="presOf" srcId="{FF52A61C-9F5A-4B14-8F1A-E3980E3FC717}" destId="{FA5E795C-933D-4BAA-969D-90D5F0DC994A}" srcOrd="0" destOrd="0" presId="urn:microsoft.com/office/officeart/2005/8/layout/hierarchy3"/>
    <dgm:cxn modelId="{05FA7F14-ED27-45B6-A1CF-44E6CC9C9982}" type="presOf" srcId="{084C57B2-3A07-46C7-9169-723140EFE2C0}" destId="{6E72FC59-7D13-4EBE-9143-00A85A5CFB31}" srcOrd="0" destOrd="0" presId="urn:microsoft.com/office/officeart/2005/8/layout/hierarchy3"/>
    <dgm:cxn modelId="{67C7B716-2426-4C11-937F-8C24EE905105}" type="presOf" srcId="{CEE4D334-D719-427A-862C-606CDC239F60}" destId="{C5038584-2A07-4EA2-98E2-4E3138927598}" srcOrd="1" destOrd="0" presId="urn:microsoft.com/office/officeart/2005/8/layout/hierarchy3"/>
    <dgm:cxn modelId="{E6CB22B1-8056-4399-80DB-0740A095B63E}" srcId="{CEE4D334-D719-427A-862C-606CDC239F60}" destId="{084C57B2-3A07-46C7-9169-723140EFE2C0}" srcOrd="1" destOrd="0" parTransId="{D7EE7C36-68AF-411D-BBE9-32406A8C1567}" sibTransId="{597D42FE-E6F3-4605-90CB-0748AF905C8B}"/>
    <dgm:cxn modelId="{D23737D7-A6C6-444A-B4FF-E1C97E956362}" type="presParOf" srcId="{1F53F071-2210-4EDC-84A1-A1909AA5B69F}" destId="{08A46D7C-D818-4728-912B-E817CCD6CA1D}" srcOrd="0" destOrd="0" presId="urn:microsoft.com/office/officeart/2005/8/layout/hierarchy3"/>
    <dgm:cxn modelId="{FB528895-6B9F-42E2-A2DC-AB777D74CCCE}" type="presParOf" srcId="{08A46D7C-D818-4728-912B-E817CCD6CA1D}" destId="{917B260A-C721-406C-A941-F90666976FAD}" srcOrd="0" destOrd="0" presId="urn:microsoft.com/office/officeart/2005/8/layout/hierarchy3"/>
    <dgm:cxn modelId="{0FADE0C2-1744-426E-971D-7C5533243779}" type="presParOf" srcId="{917B260A-C721-406C-A941-F90666976FAD}" destId="{D1F8FB7C-9962-40EA-B0F9-04D668E53E69}" srcOrd="0" destOrd="0" presId="urn:microsoft.com/office/officeart/2005/8/layout/hierarchy3"/>
    <dgm:cxn modelId="{E193036B-1B39-4FFC-8A7E-843962BAB310}" type="presParOf" srcId="{917B260A-C721-406C-A941-F90666976FAD}" destId="{C5038584-2A07-4EA2-98E2-4E3138927598}" srcOrd="1" destOrd="0" presId="urn:microsoft.com/office/officeart/2005/8/layout/hierarchy3"/>
    <dgm:cxn modelId="{A165CE4B-2636-4B53-A6AE-B4681E1A211A}" type="presParOf" srcId="{08A46D7C-D818-4728-912B-E817CCD6CA1D}" destId="{263F4969-BE71-4933-947E-4DA19849BD69}" srcOrd="1" destOrd="0" presId="urn:microsoft.com/office/officeart/2005/8/layout/hierarchy3"/>
    <dgm:cxn modelId="{F9EFB813-E0E2-42A3-BE3E-9178D42D05A6}" type="presParOf" srcId="{263F4969-BE71-4933-947E-4DA19849BD69}" destId="{B60C913A-2ECD-481E-8198-8265EDEF63EB}" srcOrd="0" destOrd="0" presId="urn:microsoft.com/office/officeart/2005/8/layout/hierarchy3"/>
    <dgm:cxn modelId="{F581C668-474E-4A60-9F97-9F4E2922466A}" type="presParOf" srcId="{263F4969-BE71-4933-947E-4DA19849BD69}" destId="{2EE2A382-BDC2-4097-89C0-C6DE2B8B8F34}" srcOrd="1" destOrd="0" presId="urn:microsoft.com/office/officeart/2005/8/layout/hierarchy3"/>
    <dgm:cxn modelId="{8B2C133A-6344-478B-A640-409039C598E9}" type="presParOf" srcId="{263F4969-BE71-4933-947E-4DA19849BD69}" destId="{B026631F-0C7E-4474-9762-1F4F04082113}" srcOrd="2" destOrd="0" presId="urn:microsoft.com/office/officeart/2005/8/layout/hierarchy3"/>
    <dgm:cxn modelId="{76516F05-F721-42CE-819D-DD8F2D8D7CE5}" type="presParOf" srcId="{263F4969-BE71-4933-947E-4DA19849BD69}" destId="{6E72FC59-7D13-4EBE-9143-00A85A5CFB31}" srcOrd="3" destOrd="0" presId="urn:microsoft.com/office/officeart/2005/8/layout/hierarchy3"/>
    <dgm:cxn modelId="{EE0EE379-8334-4E74-ABFC-F617EF227EDF}" type="presParOf" srcId="{263F4969-BE71-4933-947E-4DA19849BD69}" destId="{FA5E795C-933D-4BAA-969D-90D5F0DC994A}" srcOrd="4" destOrd="0" presId="urn:microsoft.com/office/officeart/2005/8/layout/hierarchy3"/>
    <dgm:cxn modelId="{806976E4-D20F-4238-BD1C-857B81082D77}" type="presParOf" srcId="{263F4969-BE71-4933-947E-4DA19849BD69}" destId="{7F6B3A51-DCC4-45DD-93BD-C2D0DD2F9C3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F0127E-F76D-4473-90D0-50A785D028E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E193F3-005C-447E-B38D-8E70D6C2742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b="1" dirty="0" smtClean="0"/>
        </a:p>
        <a:p>
          <a:endParaRPr lang="ru-RU" sz="1800" b="1" dirty="0" smtClean="0"/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Муниципальная программа муниципального образования поселок Правохеттинский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800" b="1" i="0" u="none" strike="noStrike" dirty="0" smtClean="0">
              <a:latin typeface="Times New Roman" pitchFamily="18" charset="0"/>
              <a:cs typeface="Times New Roman" pitchFamily="18" charset="0"/>
            </a:rPr>
            <a:t>«Обеспечение качественным жильем»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исполнена  в сумме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1 237 157,18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рублей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862733F-3DF4-4D01-9C84-213543427EED}" type="parTrans" cxnId="{55AC97D7-19D6-4B96-8B19-A3DF6AD88D4D}">
      <dgm:prSet/>
      <dgm:spPr/>
      <dgm:t>
        <a:bodyPr/>
        <a:lstStyle/>
        <a:p>
          <a:endParaRPr lang="ru-RU"/>
        </a:p>
      </dgm:t>
    </dgm:pt>
    <dgm:pt modelId="{B4A9FC47-CE90-42CD-AA97-71C8F25E02A5}" type="sibTrans" cxnId="{55AC97D7-19D6-4B96-8B19-A3DF6AD88D4D}">
      <dgm:prSet/>
      <dgm:spPr/>
      <dgm:t>
        <a:bodyPr/>
        <a:lstStyle/>
        <a:p>
          <a:endParaRPr lang="ru-RU"/>
        </a:p>
      </dgm:t>
    </dgm:pt>
    <dgm:pt modelId="{A9F5C94D-C748-4B19-A447-49C2BA02658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Подпрограмма "Обеспечение жилищных прав граждан, являющихся собственниками жилых помещений, признанных непригодным для проживания и подлежащих сносу»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65533AD-2D42-48A1-89BF-0F410C50B2B4}" type="sibTrans" cxnId="{1A142BA4-8B19-46AA-8652-73EA23BAEE57}">
      <dgm:prSet/>
      <dgm:spPr/>
      <dgm:t>
        <a:bodyPr/>
        <a:lstStyle/>
        <a:p>
          <a:endParaRPr lang="ru-RU"/>
        </a:p>
      </dgm:t>
    </dgm:pt>
    <dgm:pt modelId="{F799176A-8229-488A-BF5C-B662FD1CE93A}" type="parTrans" cxnId="{1A142BA4-8B19-46AA-8652-73EA23BAEE57}">
      <dgm:prSet/>
      <dgm:spPr/>
      <dgm:t>
        <a:bodyPr/>
        <a:lstStyle/>
        <a:p>
          <a:endParaRPr lang="ru-RU"/>
        </a:p>
      </dgm:t>
    </dgm:pt>
    <dgm:pt modelId="{9B9AA260-1B79-4811-A2E5-9BE4BB66C01B}" type="pres">
      <dgm:prSet presAssocID="{7AF0127E-F76D-4473-90D0-50A785D028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79E2D8-2B5F-4EBD-9AFC-7FF7A4D02877}" type="pres">
      <dgm:prSet presAssocID="{DFE193F3-005C-447E-B38D-8E70D6C2742D}" presName="compNode" presStyleCnt="0"/>
      <dgm:spPr/>
    </dgm:pt>
    <dgm:pt modelId="{CC22CFAB-6995-45A9-8E01-0555D930AE44}" type="pres">
      <dgm:prSet presAssocID="{DFE193F3-005C-447E-B38D-8E70D6C2742D}" presName="aNode" presStyleLbl="bgShp" presStyleIdx="0" presStyleCnt="1" custAng="0" custScaleX="91672" custScaleY="52871" custLinFactNeighborX="4963" custLinFactNeighborY="-9980"/>
      <dgm:spPr/>
      <dgm:t>
        <a:bodyPr/>
        <a:lstStyle/>
        <a:p>
          <a:endParaRPr lang="ru-RU"/>
        </a:p>
      </dgm:t>
    </dgm:pt>
    <dgm:pt modelId="{F6FB0788-E749-4C92-8A69-5C8D25DA4F24}" type="pres">
      <dgm:prSet presAssocID="{DFE193F3-005C-447E-B38D-8E70D6C2742D}" presName="textNode" presStyleLbl="bgShp" presStyleIdx="0" presStyleCnt="1"/>
      <dgm:spPr/>
      <dgm:t>
        <a:bodyPr/>
        <a:lstStyle/>
        <a:p>
          <a:endParaRPr lang="ru-RU"/>
        </a:p>
      </dgm:t>
    </dgm:pt>
    <dgm:pt modelId="{F490AFCB-D0E6-42F3-85F3-8B65DAF1DFD7}" type="pres">
      <dgm:prSet presAssocID="{DFE193F3-005C-447E-B38D-8E70D6C2742D}" presName="compChildNode" presStyleCnt="0"/>
      <dgm:spPr/>
    </dgm:pt>
    <dgm:pt modelId="{8B68F173-9472-42EE-A2EC-3D08DED3C95E}" type="pres">
      <dgm:prSet presAssocID="{DFE193F3-005C-447E-B38D-8E70D6C2742D}" presName="theInnerList" presStyleCnt="0"/>
      <dgm:spPr/>
    </dgm:pt>
    <dgm:pt modelId="{CE6EC187-7BE4-4182-9DCC-7BFF0769E9FC}" type="pres">
      <dgm:prSet presAssocID="{A9F5C94D-C748-4B19-A447-49C2BA026589}" presName="childNode" presStyleLbl="node1" presStyleIdx="0" presStyleCnt="1" custScaleX="112505" custScaleY="50903" custLinFactNeighborX="7246" custLinFactNeighborY="31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E2294E-9DD1-4D3F-B735-884C5765B4D1}" type="presOf" srcId="{A9F5C94D-C748-4B19-A447-49C2BA026589}" destId="{CE6EC187-7BE4-4182-9DCC-7BFF0769E9FC}" srcOrd="0" destOrd="0" presId="urn:microsoft.com/office/officeart/2005/8/layout/lProcess2"/>
    <dgm:cxn modelId="{1A142BA4-8B19-46AA-8652-73EA23BAEE57}" srcId="{DFE193F3-005C-447E-B38D-8E70D6C2742D}" destId="{A9F5C94D-C748-4B19-A447-49C2BA026589}" srcOrd="0" destOrd="0" parTransId="{F799176A-8229-488A-BF5C-B662FD1CE93A}" sibTransId="{365533AD-2D42-48A1-89BF-0F410C50B2B4}"/>
    <dgm:cxn modelId="{55AC97D7-19D6-4B96-8B19-A3DF6AD88D4D}" srcId="{7AF0127E-F76D-4473-90D0-50A785D028ED}" destId="{DFE193F3-005C-447E-B38D-8E70D6C2742D}" srcOrd="0" destOrd="0" parTransId="{9862733F-3DF4-4D01-9C84-213543427EED}" sibTransId="{B4A9FC47-CE90-42CD-AA97-71C8F25E02A5}"/>
    <dgm:cxn modelId="{FCF54F77-3C27-499E-97C1-BC1C01CEB9BA}" type="presOf" srcId="{7AF0127E-F76D-4473-90D0-50A785D028ED}" destId="{9B9AA260-1B79-4811-A2E5-9BE4BB66C01B}" srcOrd="0" destOrd="0" presId="urn:microsoft.com/office/officeart/2005/8/layout/lProcess2"/>
    <dgm:cxn modelId="{09FB8EB9-C3E7-4153-9749-4BBEC717EECE}" type="presOf" srcId="{DFE193F3-005C-447E-B38D-8E70D6C2742D}" destId="{CC22CFAB-6995-45A9-8E01-0555D930AE44}" srcOrd="0" destOrd="0" presId="urn:microsoft.com/office/officeart/2005/8/layout/lProcess2"/>
    <dgm:cxn modelId="{88836EE9-2E1F-47F0-9ED1-0A3B18B5D42E}" type="presOf" srcId="{DFE193F3-005C-447E-B38D-8E70D6C2742D}" destId="{F6FB0788-E749-4C92-8A69-5C8D25DA4F24}" srcOrd="1" destOrd="0" presId="urn:microsoft.com/office/officeart/2005/8/layout/lProcess2"/>
    <dgm:cxn modelId="{446BF01B-DE72-4850-B4A4-9B80A495EA4A}" type="presParOf" srcId="{9B9AA260-1B79-4811-A2E5-9BE4BB66C01B}" destId="{5D79E2D8-2B5F-4EBD-9AFC-7FF7A4D02877}" srcOrd="0" destOrd="0" presId="urn:microsoft.com/office/officeart/2005/8/layout/lProcess2"/>
    <dgm:cxn modelId="{403F7511-CEB1-4902-9594-4D40E408E205}" type="presParOf" srcId="{5D79E2D8-2B5F-4EBD-9AFC-7FF7A4D02877}" destId="{CC22CFAB-6995-45A9-8E01-0555D930AE44}" srcOrd="0" destOrd="0" presId="urn:microsoft.com/office/officeart/2005/8/layout/lProcess2"/>
    <dgm:cxn modelId="{AD70A7CE-1FCC-4E55-9C09-5C2C90D405F5}" type="presParOf" srcId="{5D79E2D8-2B5F-4EBD-9AFC-7FF7A4D02877}" destId="{F6FB0788-E749-4C92-8A69-5C8D25DA4F24}" srcOrd="1" destOrd="0" presId="urn:microsoft.com/office/officeart/2005/8/layout/lProcess2"/>
    <dgm:cxn modelId="{041EC6B5-3CD4-4E93-9A7D-E403F688571B}" type="presParOf" srcId="{5D79E2D8-2B5F-4EBD-9AFC-7FF7A4D02877}" destId="{F490AFCB-D0E6-42F3-85F3-8B65DAF1DFD7}" srcOrd="2" destOrd="0" presId="urn:microsoft.com/office/officeart/2005/8/layout/lProcess2"/>
    <dgm:cxn modelId="{5C628EE7-958A-4147-B26A-393E713870FC}" type="presParOf" srcId="{F490AFCB-D0E6-42F3-85F3-8B65DAF1DFD7}" destId="{8B68F173-9472-42EE-A2EC-3D08DED3C95E}" srcOrd="0" destOrd="0" presId="urn:microsoft.com/office/officeart/2005/8/layout/lProcess2"/>
    <dgm:cxn modelId="{5A5FE202-74C8-4317-93A3-6DEF5C1AC5AC}" type="presParOf" srcId="{8B68F173-9472-42EE-A2EC-3D08DED3C95E}" destId="{CE6EC187-7BE4-4182-9DCC-7BFF0769E9FC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F8FB7C-9962-40EA-B0F9-04D668E53E69}">
      <dsp:nvSpPr>
        <dsp:cNvPr id="0" name=""/>
        <dsp:cNvSpPr/>
      </dsp:nvSpPr>
      <dsp:spPr>
        <a:xfrm>
          <a:off x="0" y="0"/>
          <a:ext cx="7846281" cy="123494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Муниципальная программа "Основные направления развития культуры муниципального образования поселок Правохеттинский»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исполнена в сумме 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6 982 293,74 рублей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в том числе:</a:t>
          </a:r>
        </a:p>
      </dsp:txBody>
      <dsp:txXfrm>
        <a:off x="0" y="0"/>
        <a:ext cx="7846281" cy="1234948"/>
      </dsp:txXfrm>
    </dsp:sp>
    <dsp:sp modelId="{B60C913A-2ECD-481E-8198-8265EDEF63EB}">
      <dsp:nvSpPr>
        <dsp:cNvPr id="0" name=""/>
        <dsp:cNvSpPr/>
      </dsp:nvSpPr>
      <dsp:spPr>
        <a:xfrm>
          <a:off x="0" y="1234948"/>
          <a:ext cx="784628" cy="1144160"/>
        </a:xfrm>
        <a:custGeom>
          <a:avLst/>
          <a:gdLst/>
          <a:ahLst/>
          <a:cxnLst/>
          <a:rect l="0" t="0" r="0" b="0"/>
          <a:pathLst>
            <a:path>
              <a:moveTo>
                <a:pt x="784628" y="0"/>
              </a:moveTo>
              <a:lnTo>
                <a:pt x="0" y="11441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2A382-BDC2-4097-89C0-C6DE2B8B8F34}">
      <dsp:nvSpPr>
        <dsp:cNvPr id="0" name=""/>
        <dsp:cNvSpPr/>
      </dsp:nvSpPr>
      <dsp:spPr>
        <a:xfrm>
          <a:off x="0" y="1778818"/>
          <a:ext cx="2842584" cy="1200580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Подпрограмма "Сохранение культурного наследия, расширение </a:t>
          </a:r>
          <a:r>
            <a:rPr lang="ru-RU" sz="800" kern="1200" baseline="0" dirty="0" smtClean="0">
              <a:latin typeface="Times New Roman" pitchFamily="18" charset="0"/>
              <a:cs typeface="Times New Roman" pitchFamily="18" charset="0"/>
            </a:rPr>
            <a:t>многообразия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культурной жизни в муниципальном образовании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п.Правохеттинский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». </a:t>
          </a:r>
          <a:r>
            <a:rPr lang="ru-RU" sz="1000" kern="1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226 000,00 руб., исполнение – 225999,95 руб.(100%)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78818"/>
        <a:ext cx="2842584" cy="1200580"/>
      </dsp:txXfrm>
    </dsp:sp>
    <dsp:sp modelId="{B026631F-0C7E-4474-9762-1F4F04082113}">
      <dsp:nvSpPr>
        <dsp:cNvPr id="0" name=""/>
        <dsp:cNvSpPr/>
      </dsp:nvSpPr>
      <dsp:spPr>
        <a:xfrm>
          <a:off x="0" y="1234948"/>
          <a:ext cx="784628" cy="2645817"/>
        </a:xfrm>
        <a:custGeom>
          <a:avLst/>
          <a:gdLst/>
          <a:ahLst/>
          <a:cxnLst/>
          <a:rect l="0" t="0" r="0" b="0"/>
          <a:pathLst>
            <a:path>
              <a:moveTo>
                <a:pt x="784628" y="0"/>
              </a:moveTo>
              <a:lnTo>
                <a:pt x="0" y="2645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2FC59-7D13-4EBE-9143-00A85A5CFB31}">
      <dsp:nvSpPr>
        <dsp:cNvPr id="0" name=""/>
        <dsp:cNvSpPr/>
      </dsp:nvSpPr>
      <dsp:spPr>
        <a:xfrm>
          <a:off x="0" y="3312362"/>
          <a:ext cx="3426766" cy="1136804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Подпрограмма "Развитие организации библиотечного обслуживания, комплектования и обеспечения сохранности библиотечных </a:t>
          </a:r>
          <a:r>
            <a:rPr lang="ru-RU" sz="1000" kern="1200" baseline="0" dirty="0" smtClean="0">
              <a:latin typeface="Times New Roman" pitchFamily="18" charset="0"/>
              <a:cs typeface="Times New Roman" pitchFamily="18" charset="0"/>
            </a:rPr>
            <a:t>фондов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на территории муниципального образования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п.Правохеттинский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.  </a:t>
          </a:r>
          <a:r>
            <a:rPr lang="ru-RU" sz="1000" kern="1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45 000,00 руб., исполнение – 44997,10 руб.(99,99%)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312362"/>
        <a:ext cx="3426766" cy="1136804"/>
      </dsp:txXfrm>
    </dsp:sp>
    <dsp:sp modelId="{FA5E795C-933D-4BAA-969D-90D5F0DC994A}">
      <dsp:nvSpPr>
        <dsp:cNvPr id="0" name=""/>
        <dsp:cNvSpPr/>
      </dsp:nvSpPr>
      <dsp:spPr>
        <a:xfrm>
          <a:off x="0" y="1234948"/>
          <a:ext cx="784628" cy="4029164"/>
        </a:xfrm>
        <a:custGeom>
          <a:avLst/>
          <a:gdLst/>
          <a:ahLst/>
          <a:cxnLst/>
          <a:rect l="0" t="0" r="0" b="0"/>
          <a:pathLst>
            <a:path>
              <a:moveTo>
                <a:pt x="784628" y="0"/>
              </a:moveTo>
              <a:lnTo>
                <a:pt x="0" y="4029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6B3A51-DCC4-45DD-93BD-C2D0DD2F9C37}">
      <dsp:nvSpPr>
        <dsp:cNvPr id="0" name=""/>
        <dsp:cNvSpPr/>
      </dsp:nvSpPr>
      <dsp:spPr>
        <a:xfrm>
          <a:off x="0" y="4535477"/>
          <a:ext cx="3197179" cy="1457270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Подпрограмма "Обеспечение условий труда работников муниципального казённого учреждения культуры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Культурно-досуговый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центр муниципального образования посёлок Правохеттинский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». </a:t>
          </a:r>
          <a:r>
            <a:rPr lang="ru-RU" sz="1000" kern="1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Объем средств на реализацию подпрограммы – 6 848 000,00 руб., исполнение – 6 711 296,69руб.(98,00)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535477"/>
        <a:ext cx="3197179" cy="14572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2CFAB-6995-45A9-8E01-0555D930AE44}">
      <dsp:nvSpPr>
        <dsp:cNvPr id="0" name=""/>
        <dsp:cNvSpPr/>
      </dsp:nvSpPr>
      <dsp:spPr>
        <a:xfrm>
          <a:off x="727354" y="504048"/>
          <a:ext cx="7913605" cy="217006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Муниципальная программа муниципального образования поселок Правохеттинский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u="none" strike="noStrike" kern="1200" dirty="0" smtClean="0">
              <a:latin typeface="Times New Roman" pitchFamily="18" charset="0"/>
              <a:cs typeface="Times New Roman" pitchFamily="18" charset="0"/>
            </a:rPr>
            <a:t>«Обеспечение качественным жильем»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исполнена  в сумме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1 237 157,18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рублей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7354" y="504048"/>
        <a:ext cx="7913605" cy="651020"/>
      </dsp:txXfrm>
    </dsp:sp>
    <dsp:sp modelId="{CE6EC187-7BE4-4182-9DCC-7BFF0769E9FC}">
      <dsp:nvSpPr>
        <dsp:cNvPr id="0" name=""/>
        <dsp:cNvSpPr/>
      </dsp:nvSpPr>
      <dsp:spPr>
        <a:xfrm>
          <a:off x="871345" y="2664300"/>
          <a:ext cx="7769614" cy="135803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Подпрограмма "Обеспечение жилищных прав граждан, являющихся собственниками жилых помещений, признанных непригодным для проживания и подлежащих сносу»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71345" y="2664300"/>
        <a:ext cx="7769614" cy="1358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0.43628</cdr:x>
      <cdr:y>0.51515</cdr:y>
    </cdr:from>
    <cdr:to>
      <cdr:x>0.64958</cdr:x>
      <cdr:y>0.77273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3581384" y="2448272"/>
          <a:ext cx="1750961" cy="1224135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-12886</a:t>
          </a:r>
          <a:endParaRPr lang="ru-RU" sz="1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0.43137</cdr:x>
      <cdr:y>0.7698</cdr:y>
    </cdr:from>
    <cdr:to>
      <cdr:x>0.65686</cdr:x>
      <cdr:y>0.82112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68352" y="3240360"/>
          <a:ext cx="165618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BCD63-75F0-49AA-865A-39A48CB8D62E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42950"/>
            <a:ext cx="4945062" cy="3709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00826"/>
            <a:ext cx="5335270" cy="4453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99934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399934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758A0-A552-4E87-A752-D7B5C4230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21507" name="Номер слайда 3"/>
          <p:cNvSpPr txBox="1">
            <a:spLocks noGrp="1"/>
          </p:cNvSpPr>
          <p:nvPr/>
        </p:nvSpPr>
        <p:spPr bwMode="auto">
          <a:xfrm>
            <a:off x="3778635" y="9400786"/>
            <a:ext cx="2888907" cy="49411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38" tIns="45770" rIns="91538" bIns="45770" anchor="b"/>
          <a:lstStyle/>
          <a:p>
            <a:pPr algn="r">
              <a:defRPr/>
            </a:pPr>
            <a:fld id="{43131FA9-4887-4574-BB09-085AFEF07C51}" type="slidenum">
              <a:rPr lang="ru-RU" sz="1200">
                <a:solidFill>
                  <a:schemeClr val="tx1"/>
                </a:solidFill>
                <a:latin typeface="+mn-lt"/>
              </a:rPr>
              <a:pPr algn="r">
                <a:defRPr/>
              </a:pPr>
              <a:t>8</a:t>
            </a:fld>
            <a:endParaRPr lang="ru-RU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7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AE40FD-4A19-4D58-9C8C-069BDDFD1E3E}" type="slidenum">
              <a:rPr lang="ru-RU" altLang="ru-RU"/>
              <a:pPr/>
              <a:t>27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758A0-A552-4E87-A752-D7B5C42300DB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7FA71-2233-4E9B-9905-F92F00944E2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="" xmlns:p14="http://schemas.microsoft.com/office/powerpoint/2010/main" val="28203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720E7F-A202-43A7-B1EE-C516955558F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843DD7-ACFB-4BC4-9D24-D128173A05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2.xm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F%D1%80%D0%B0%D0%B2%D0%B8%D1%82%D0%B5%D0%BB%D1%8C%D1%81%D1%82%D0%B2%D0%BE%D0%AF%D0%9D%D0%90%D0%9E%20%D0%BA%D0%B0%D1%80%D1%82%D0%B8%D0%BD%D0%BA%D0%B8&amp;fp=0&amp;pos=0&amp;uinfo=ww-1263-wh-929-fw-1038-fh-598-pd-1&amp;rpt=simage&amp;img_url=http://fedpress.ru/sites/fedpress/files/imagecache/blog_120x86/aleksandrovich/news/image5675320_0_0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source=wiz&amp;fp=0&amp;text=%D0%B3%D0%B0%D0%B7%D0%BE%D0%B2%D0%B0%D1%8F%20%D0%BE%D1%82%D1%80%D0%B0%D1%81%D0%BB%D1%8C%20%D0%BA%D0%B0%D1%80%D1%82%D0%B8%D0%BD%D0%BA%D0%B8&amp;noreask=1&amp;pos=8&amp;lr=11229&amp;rpt=simage&amp;uinfo=ww-1263-wh-929-fw-1038-fh-598-pd-1&amp;img_url=http://fi.ill.focus.ua/m/140x98/-92034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pic>
        <p:nvPicPr>
          <p:cNvPr id="2050" name="Picture 2" descr="C:\Users\fanakova\Pictures\12767453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81134" y="1916832"/>
            <a:ext cx="5376597" cy="4032448"/>
          </a:xfrm>
          <a:prstGeom prst="rect">
            <a:avLst/>
          </a:prstGeom>
          <a:noFill/>
        </p:spPr>
      </p:pic>
      <p:pic>
        <p:nvPicPr>
          <p:cNvPr id="2051" name="Picture 3" descr="C:\Users\fanakova\Pictures\iCA0ZPT1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32656"/>
            <a:ext cx="2520281" cy="2304256"/>
          </a:xfrm>
          <a:prstGeom prst="rect">
            <a:avLst/>
          </a:prstGeom>
          <a:noFill/>
        </p:spPr>
      </p:pic>
      <p:pic>
        <p:nvPicPr>
          <p:cNvPr id="2052" name="Picture 4" descr="C:\Users\fanakova\Pictures\iCA8GPD5E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563888" y="116632"/>
            <a:ext cx="2736304" cy="1728192"/>
          </a:xfrm>
          <a:prstGeom prst="rect">
            <a:avLst/>
          </a:prstGeom>
          <a:noFill/>
        </p:spPr>
      </p:pic>
      <p:pic>
        <p:nvPicPr>
          <p:cNvPr id="2053" name="Picture 5" descr="C:\Users\fanakova\Pictures\iCAOWLH4X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868144" y="2942946"/>
            <a:ext cx="3024336" cy="2268252"/>
          </a:xfrm>
          <a:prstGeom prst="rect">
            <a:avLst/>
          </a:prstGeom>
          <a:noFill/>
        </p:spPr>
      </p:pic>
      <p:pic>
        <p:nvPicPr>
          <p:cNvPr id="2058" name="Picture 10" descr="C:\Users\fanakova\Pictures\iCAZP2PXO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39552" y="1074961"/>
            <a:ext cx="2076450" cy="1384299"/>
          </a:xfrm>
          <a:prstGeom prst="rect">
            <a:avLst/>
          </a:prstGeom>
          <a:noFill/>
        </p:spPr>
      </p:pic>
      <p:pic>
        <p:nvPicPr>
          <p:cNvPr id="2055" name="Picture 7" descr="C:\Users\fanakova\Pictures\304_1276752617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835696" y="717389"/>
            <a:ext cx="1762125" cy="1174749"/>
          </a:xfrm>
          <a:prstGeom prst="rect">
            <a:avLst/>
          </a:prstGeom>
          <a:noFill/>
        </p:spPr>
      </p:pic>
      <p:pic>
        <p:nvPicPr>
          <p:cNvPr id="2060" name="Picture 12" descr="C:\Users\fanakova\Pictures\iаап.jp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4217472" y="1772816"/>
            <a:ext cx="2151151" cy="142875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67544" y="5805264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593467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Отчёт об исполнении бюджета муниципального образования поселок Правохеттинский за 2014 год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08777513"/>
              </p:ext>
            </p:extLst>
          </p:nvPr>
        </p:nvGraphicFramePr>
        <p:xfrm>
          <a:off x="467544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1055844"/>
            <a:ext cx="80437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Доходы бюджета муниципального образования  поселок Правохеттинский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(тыс. рублей)</a:t>
            </a:r>
            <a:endParaRPr kumimoji="0" lang="ru-RU" sz="1800" b="0" i="0" u="none" strike="noStrike" cap="none" normalizeH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390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24507283"/>
              </p:ext>
            </p:extLst>
          </p:nvPr>
        </p:nvGraphicFramePr>
        <p:xfrm>
          <a:off x="457200" y="1039782"/>
          <a:ext cx="8229600" cy="5086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87721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3132" y="358474"/>
            <a:ext cx="80437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Исполнение бюджета муниципального образования поселок Правохеттинский за 2014 </a:t>
            </a:r>
            <a:r>
              <a:rPr lang="ru-RU" sz="2000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года по доходам </a:t>
            </a:r>
            <a:r>
              <a:rPr lang="ru-RU" sz="20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% от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утвержденного плана</a:t>
            </a:r>
            <a:endParaRPr kumimoji="0" lang="ru-RU" sz="1800" b="0" i="0" u="none" strike="noStrike" cap="none" normalizeH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96734536"/>
              </p:ext>
            </p:extLst>
          </p:nvPr>
        </p:nvGraphicFramePr>
        <p:xfrm>
          <a:off x="467544" y="1124744"/>
          <a:ext cx="82296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1643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929642"/>
              </p:ext>
            </p:extLst>
          </p:nvPr>
        </p:nvGraphicFramePr>
        <p:xfrm>
          <a:off x="467544" y="1700808"/>
          <a:ext cx="8247184" cy="4805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0100" y="576366"/>
            <a:ext cx="78712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Исполнение бюджета муниципального образования поселок Правохеттинский в 2013-2014 годах по основным доходным источникам (тыс. рублей)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87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3131840" y="1268761"/>
            <a:ext cx="568672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расходным полномочиям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областного БЮДЖЕТА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относятся начальное, среднее и дополнительное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профессиональное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образование,  организация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оказания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социальная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 пожилого возраста, инвалидов,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детей-сирот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содержание автомобильных дорог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регионального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pic>
        <p:nvPicPr>
          <p:cNvPr id="4098" name="Picture 2" descr="C:\Users\fanakova\Pictures\iCA2INTZ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1800200" cy="1656184"/>
          </a:xfrm>
          <a:prstGeom prst="rect">
            <a:avLst/>
          </a:prstGeom>
          <a:noFill/>
        </p:spPr>
      </p:pic>
      <p:pic>
        <p:nvPicPr>
          <p:cNvPr id="4100" name="Picture 4" descr="C:\Users\fanakova\Pictures\yanopnd_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457576"/>
            <a:ext cx="2078072" cy="2275680"/>
          </a:xfrm>
          <a:prstGeom prst="rect">
            <a:avLst/>
          </a:prstGeom>
          <a:noFill/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275856" y="3429000"/>
            <a:ext cx="554461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расходным полномочиям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местных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относятся дошкольное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создание условий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жителей услугами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организаций культуры, содержание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 местного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создание условий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транспортных услуг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населению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исполнения расходов муниципального образования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поселок Правохеттинский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2013-2014 гг. (тыс.руб.)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089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</a:b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07096" y="476672"/>
            <a:ext cx="752534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 fontAlgn="b"/>
            <a:endParaRPr lang="ru-RU" sz="2800" b="1" dirty="0" smtClean="0">
              <a:solidFill>
                <a:srgbClr val="000000"/>
              </a:solidFill>
              <a:latin typeface="Times New Roman"/>
            </a:endParaRPr>
          </a:p>
          <a:p>
            <a:pPr algn="ctr" fontAlgn="b"/>
            <a:endParaRPr lang="ru-RU" sz="2800" b="1" dirty="0" smtClean="0">
              <a:solidFill>
                <a:srgbClr val="000000"/>
              </a:solidFill>
              <a:latin typeface="Times New Roman"/>
            </a:endParaRPr>
          </a:p>
          <a:p>
            <a:pPr algn="ctr" fontAlgn="b"/>
            <a:endParaRPr lang="ru-RU" sz="2800" b="1" dirty="0" smtClean="0">
              <a:solidFill>
                <a:srgbClr val="000000"/>
              </a:solidFill>
              <a:latin typeface="Times New Roman"/>
            </a:endParaRPr>
          </a:p>
          <a:p>
            <a:pPr algn="ctr" fontAlgn="b"/>
            <a:r>
              <a:rPr lang="ru-RU" sz="6400" b="1" dirty="0" smtClean="0">
                <a:solidFill>
                  <a:srgbClr val="000000"/>
                </a:solidFill>
                <a:latin typeface="Times New Roman"/>
              </a:rPr>
              <a:t>Исполнение бюджета муниципального образования </a:t>
            </a:r>
          </a:p>
          <a:p>
            <a:pPr algn="ctr" fontAlgn="b"/>
            <a:r>
              <a:rPr lang="ru-RU" sz="6400" b="1" dirty="0" smtClean="0">
                <a:solidFill>
                  <a:srgbClr val="000000"/>
                </a:solidFill>
                <a:latin typeface="Times New Roman"/>
              </a:rPr>
              <a:t>поселок Правохеттинский за 2014 г. </a:t>
            </a:r>
            <a:endParaRPr lang="ru-RU" sz="6400" b="1" dirty="0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600" y="1124744"/>
          <a:ext cx="7560839" cy="3468894"/>
        </p:xfrm>
        <a:graphic>
          <a:graphicData uri="http://schemas.openxmlformats.org/drawingml/2006/table">
            <a:tbl>
              <a:tblPr/>
              <a:tblGrid>
                <a:gridCol w="481852"/>
                <a:gridCol w="4095748"/>
                <a:gridCol w="1094800"/>
                <a:gridCol w="1096352"/>
                <a:gridCol w="792087"/>
              </a:tblGrid>
              <a:tr h="5323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8352" marR="8352" marT="8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8352" marR="8352" marT="8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Уточненный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план,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с начала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года,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%</a:t>
                      </a:r>
                    </a:p>
                  </a:txBody>
                  <a:tcPr marL="8352" marR="8352" marT="8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673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01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22202000,00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22059327,24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99,36%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99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02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198 000,00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198000,00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100,00%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748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03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114000,00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113159,77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99,26%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625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04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461000,00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459352,72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96,64%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05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14110490,00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14005032,31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99,25%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242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08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7119000,00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6982293,74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98,08%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273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10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5260000,00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5259065,59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99,98%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2889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11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12000,00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100,00%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3030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Всего:</a:t>
                      </a:r>
                    </a:p>
                  </a:txBody>
                  <a:tcPr marL="8352" marR="8352" marT="835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49476490,00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49088231,37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99,22%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352" marR="8352" marT="8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</a:b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11560" y="764704"/>
          <a:ext cx="813690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1268760"/>
            <a:ext cx="8568952" cy="5184576"/>
          </a:xfrm>
          <a:prstGeom prst="roundRect">
            <a:avLst/>
          </a:prstGeom>
          <a:gradFill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467544" y="1268760"/>
          <a:ext cx="8308529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028384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расходов за 2014 год по экономическим статьям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929642"/>
              </p:ext>
            </p:extLst>
          </p:nvPr>
        </p:nvGraphicFramePr>
        <p:xfrm>
          <a:off x="467544" y="1700808"/>
          <a:ext cx="8247184" cy="4805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0100" y="730255"/>
            <a:ext cx="78712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поселок Правохеттинский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расходам в 2013-2014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гг.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87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1187624" y="1052736"/>
            <a:ext cx="741682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«Отчет для граждан» познакомит  Вас с исполнением бюджета муниципального  образования поселок Правохеттинский 3а 2014 год.</a:t>
            </a:r>
            <a:endParaRPr lang="ru-RU" dirty="0"/>
          </a:p>
        </p:txBody>
      </p:sp>
      <p:pic>
        <p:nvPicPr>
          <p:cNvPr id="6" name="Рисунок 5" descr="iO0ZSGFA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420888"/>
            <a:ext cx="2520280" cy="2880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</p:pic>
      <p:sp>
        <p:nvSpPr>
          <p:cNvPr id="7" name="Блок-схема: перфолента 6"/>
          <p:cNvSpPr/>
          <p:nvPr/>
        </p:nvSpPr>
        <p:spPr>
          <a:xfrm>
            <a:off x="3059832" y="2060848"/>
            <a:ext cx="5544616" cy="3600400"/>
          </a:xfrm>
          <a:prstGeom prst="flowChartPunchedTape">
            <a:avLst/>
          </a:prstGeom>
          <a:gradFill>
            <a:gsLst>
              <a:gs pos="0">
                <a:schemeClr val="accent2">
                  <a:tint val="98000"/>
                  <a:shade val="25000"/>
                  <a:satMod val="250000"/>
                </a:schemeClr>
              </a:gs>
              <a:gs pos="68000">
                <a:schemeClr val="accent2">
                  <a:tint val="86000"/>
                  <a:satMod val="115000"/>
                </a:schemeClr>
              </a:gs>
              <a:gs pos="100000">
                <a:schemeClr val="accent2">
                  <a:tint val="50000"/>
                  <a:satMod val="15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Граждане–как налогоплательщики и как потребители муниципальных услуг–должны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результаты, как для общества в целом, так и для каждой семьи, для каждого человека.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nadymregion.ru/uploads/posts/2014-12/1417693207_74_eioltbl8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89918" y="1398214"/>
            <a:ext cx="6836172" cy="512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Диаграмма 12"/>
          <p:cNvGraphicFramePr/>
          <p:nvPr/>
        </p:nvGraphicFramePr>
        <p:xfrm>
          <a:off x="1259632" y="1700808"/>
          <a:ext cx="69127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lvl="0" algn="ctr"/>
            <a:r>
              <a:rPr lang="ru-RU" sz="1600" b="1" dirty="0" smtClean="0">
                <a:solidFill>
                  <a:srgbClr val="0000B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поселок Правохеттинский в сфере </a:t>
            </a:r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жилищно-коммунального</a:t>
            </a:r>
            <a:r>
              <a:rPr lang="ru-RU" sz="1600" b="1" dirty="0" smtClean="0">
                <a:solidFill>
                  <a:srgbClr val="0000B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хозяйства за 2014 год (тыс. руб.)</a:t>
            </a:r>
            <a:r>
              <a:rPr lang="ru-RU" sz="1600" b="1" dirty="0" smtClean="0">
                <a:solidFill>
                  <a:srgbClr val="1B58BB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1B58BB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pic>
        <p:nvPicPr>
          <p:cNvPr id="16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5282" y="332656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nadymregion.ru/uploads/posts/2013-12/1387457190_13560002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97152"/>
            <a:ext cx="2138680" cy="151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00B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поселок Правохеттинский в сфере  национальной экономики за 2014 год (тыс. руб.)</a:t>
            </a:r>
            <a:endParaRPr lang="ru-RU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2996952"/>
          <a:ext cx="8229600" cy="267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1266" y="26064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11" name="Диаграмма 10"/>
          <p:cNvGraphicFramePr/>
          <p:nvPr/>
        </p:nvGraphicFramePr>
        <p:xfrm>
          <a:off x="1475656" y="1844824"/>
          <a:ext cx="597666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971600" y="476672"/>
            <a:ext cx="7920880" cy="8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Динамика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расходов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муниципального образования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поселок Правохеттинский на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социально-культурную сферу за 2013-2014 годы (тыс.руб.) </a:t>
            </a:r>
            <a:endParaRPr kumimoji="0" lang="ru-RU" sz="2000" b="1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9258" y="116632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1340768"/>
          <a:ext cx="806489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ZSTMUV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289205"/>
            <a:ext cx="3528392" cy="2646294"/>
          </a:xfrm>
          <a:prstGeom prst="rect">
            <a:avLst/>
          </a:prstGeom>
        </p:spPr>
      </p:pic>
      <p:pic>
        <p:nvPicPr>
          <p:cNvPr id="7" name="Рисунок 6" descr="i2DUDJOZ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243" y="1052736"/>
            <a:ext cx="3024336" cy="2016224"/>
          </a:xfrm>
          <a:prstGeom prst="rect">
            <a:avLst/>
          </a:prstGeom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1484784"/>
            <a:ext cx="5509120" cy="4032448"/>
          </a:xfrm>
          <a:prstGeom prst="round2DiagRect">
            <a:avLst/>
          </a:pr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347864" y="1127125"/>
            <a:ext cx="5328592" cy="3958059"/>
          </a:xfrm>
          <a:prstGeom prst="rect">
            <a:avLst/>
          </a:prstGeom>
        </p:spPr>
        <p:txBody>
          <a:bodyPr/>
          <a:lstStyle/>
          <a:p>
            <a:pPr marL="274320" marR="0" lvl="0" indent="-27432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		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               На развитие культуры и кинематографии расходы          запланированы в сумме 7 </a:t>
            </a: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119 000,00 </a:t>
            </a: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рублей. Исполнение за 2014 год в сумме </a:t>
            </a: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6 982 </a:t>
            </a: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293,74 рублей составило 98,08% от   плановых назначений.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		Расходы произведены на содержание МКУК «КДЦ </a:t>
            </a:r>
            <a:r>
              <a:rPr kumimoji="0" lang="ru-RU" altLang="en-US" sz="1600" b="1" i="0" u="none" strike="noStrike" kern="120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п.Правохеттинский</a:t>
            </a:r>
            <a:r>
              <a:rPr kumimoji="0" lang="ru-RU" altLang="en-US" sz="1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Book Antiqua" pitchFamily="18" charset="0"/>
                <a:cs typeface="Times New Roman" pitchFamily="18" charset="0"/>
              </a:rPr>
              <a:t>», проведение культурно-массовых мероприятий.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1266" y="188640"/>
            <a:ext cx="603450" cy="798685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2267744" y="229674"/>
            <a:ext cx="6192688" cy="799558"/>
            <a:chOff x="0" y="44549"/>
            <a:chExt cx="4181107" cy="868051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78176"/>
              <a:ext cx="4181107" cy="834424"/>
            </a:xfrm>
            <a:prstGeom prst="round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4549" y="44549"/>
              <a:ext cx="4092009" cy="82350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ctr" defTabSz="1733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b="1" kern="1200" dirty="0" smtClean="0">
                  <a:latin typeface="Times New Roman" pitchFamily="18" charset="0"/>
                  <a:cs typeface="Times New Roman" pitchFamily="18" charset="0"/>
                </a:rPr>
                <a:t>Культура</a:t>
              </a:r>
              <a:endParaRPr lang="ru-RU" sz="39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3568" y="260648"/>
          <a:ext cx="784887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Выноска со стрелкой влево 2"/>
          <p:cNvSpPr/>
          <p:nvPr/>
        </p:nvSpPr>
        <p:spPr>
          <a:xfrm>
            <a:off x="3527376" y="1628800"/>
            <a:ext cx="5616624" cy="1536445"/>
          </a:xfrm>
          <a:prstGeom prst="leftArrowCallout">
            <a:avLst>
              <a:gd name="adj1" fmla="val 12102"/>
              <a:gd name="adj2" fmla="val 24195"/>
              <a:gd name="adj3" fmla="val 17739"/>
              <a:gd name="adj4" fmla="val 90235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клубных формирований- 11 ,  численность участников 148 чел.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2014 год проведено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229 мероприятий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числом зрителей – 8 300, из них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культурно-досуговых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мероприятий – 164;</a:t>
            </a:r>
          </a:p>
          <a:p>
            <a:pPr lvl="0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информационно-просветительских мероприятий – 65</a:t>
            </a:r>
            <a:r>
              <a:rPr lang="en-US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Киносеансов – 26</a:t>
            </a:r>
            <a:r>
              <a:rPr lang="en-US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Дискотек –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pPr lvl="0"/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Приобретено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карнавальных костюмов-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шт.</a:t>
            </a:r>
            <a:endParaRPr lang="ru-RU" sz="1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4067944" y="3284984"/>
            <a:ext cx="4835600" cy="1656184"/>
          </a:xfrm>
          <a:prstGeom prst="leftArrowCallout">
            <a:avLst>
              <a:gd name="adj1" fmla="val 13242"/>
              <a:gd name="adj2" fmla="val 25000"/>
              <a:gd name="adj3" fmla="val 14417"/>
              <a:gd name="adj4" fmla="val 90328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Книжный фонд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15 998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экземпляров.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Книга-выдача за 2014 год составила – 1160 экземпляров, из них:</a:t>
            </a:r>
          </a:p>
          <a:p>
            <a:pPr lvl="0" algn="just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94 экземпляров детям до 14 лет;</a:t>
            </a:r>
          </a:p>
          <a:p>
            <a:pPr lvl="0" algn="just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54 экземпляра пользователям в возрасте от 15 до 24 лет.</a:t>
            </a:r>
          </a:p>
          <a:p>
            <a:pPr algn="just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Посетителей – 984 человек, из них 424 посетивших культурно-массовые мероприятия.  </a:t>
            </a:r>
          </a:p>
          <a:p>
            <a:pPr algn="just"/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2014 года в библиотеке работало 9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выставок.</a:t>
            </a:r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dirty="0" smtClean="0"/>
          </a:p>
          <a:p>
            <a:pPr>
              <a:defRPr/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9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F77D5D-1F81-4B35-A390-F964E7A877A6}" type="slidenum">
              <a:rPr lang="ru-RU" altLang="ru-RU"/>
              <a:pPr/>
              <a:t>24</a:t>
            </a:fld>
            <a:endParaRPr lang="ru-RU" altLang="ru-RU" dirty="0"/>
          </a:p>
        </p:txBody>
      </p:sp>
      <p:pic>
        <p:nvPicPr>
          <p:cNvPr id="10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71266" y="260648"/>
            <a:ext cx="603450" cy="798685"/>
          </a:xfrm>
          <a:prstGeom prst="rect">
            <a:avLst/>
          </a:prstGeom>
          <a:noFill/>
        </p:spPr>
      </p:pic>
      <p:sp>
        <p:nvSpPr>
          <p:cNvPr id="7" name="Выноска со стрелкой влево 6"/>
          <p:cNvSpPr/>
          <p:nvPr/>
        </p:nvSpPr>
        <p:spPr>
          <a:xfrm>
            <a:off x="4067944" y="5157192"/>
            <a:ext cx="4835600" cy="1441450"/>
          </a:xfrm>
          <a:prstGeom prst="leftArrowCallout">
            <a:avLst>
              <a:gd name="adj1" fmla="val 13242"/>
              <a:gd name="adj2" fmla="val 25000"/>
              <a:gd name="adj3" fmla="val 14417"/>
              <a:gd name="adj4" fmla="val 90328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Среднесписочная численность работников составила 7,6 чел.</a:t>
            </a: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нутый угол 15"/>
          <p:cNvSpPr/>
          <p:nvPr/>
        </p:nvSpPr>
        <p:spPr>
          <a:xfrm>
            <a:off x="2771800" y="2564904"/>
            <a:ext cx="6048672" cy="2808312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alt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alt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alt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alt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социальную политику исполнены в сумме 5 259 065,59 рублей или 99,98 % от утвержденных ассигнований.</a:t>
            </a:r>
          </a:p>
          <a:p>
            <a:pPr>
              <a:lnSpc>
                <a:spcPct val="90000"/>
              </a:lnSpc>
              <a:defRPr/>
            </a:pPr>
            <a:r>
              <a:rPr lang="ru-RU" alt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 подразделу 1001 «Пенсионное обеспечение» произведены расходы в сумме 493 065,59  рублей или 99,81 % от утвержденных ассигнований.</a:t>
            </a:r>
          </a:p>
          <a:p>
            <a:pPr>
              <a:lnSpc>
                <a:spcPct val="90000"/>
              </a:lnSpc>
              <a:defRPr/>
            </a:pPr>
            <a:r>
              <a:rPr lang="ru-RU" alt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 подразделу 1006 «Другие вопросы в области социальной  политики» произведены расходы в сумме 4 766 000,00  рублей  или 100,00 % от утвержденных ассигнований.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2267744" y="229674"/>
            <a:ext cx="6192688" cy="799558"/>
            <a:chOff x="0" y="44549"/>
            <a:chExt cx="4181107" cy="868051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78176"/>
              <a:ext cx="4181107" cy="834424"/>
            </a:xfrm>
            <a:prstGeom prst="round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44549" y="44549"/>
              <a:ext cx="4092009" cy="82350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ctr" defTabSz="1733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b="1" kern="1200" dirty="0" smtClean="0">
                  <a:latin typeface="Times New Roman" pitchFamily="18" charset="0"/>
                  <a:cs typeface="Times New Roman" pitchFamily="18" charset="0"/>
                </a:rPr>
                <a:t>Социальная политика</a:t>
              </a:r>
              <a:endParaRPr lang="ru-RU" sz="39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" name="Рисунок 4" descr="i9MFWHA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2143125" cy="1872208"/>
          </a:xfrm>
          <a:prstGeom prst="rect">
            <a:avLst/>
          </a:prstGeom>
        </p:spPr>
      </p:pic>
      <p:pic>
        <p:nvPicPr>
          <p:cNvPr id="10" name="Рисунок 9" descr="iWO81EKQ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942" y="3429000"/>
            <a:ext cx="1973419" cy="1310704"/>
          </a:xfrm>
          <a:prstGeom prst="rect">
            <a:avLst/>
          </a:prstGeom>
        </p:spPr>
      </p:pic>
      <p:pic>
        <p:nvPicPr>
          <p:cNvPr id="11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1266" y="260648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ерфолента 13"/>
          <p:cNvSpPr/>
          <p:nvPr/>
        </p:nvSpPr>
        <p:spPr>
          <a:xfrm>
            <a:off x="539552" y="3861048"/>
            <a:ext cx="8496944" cy="2232248"/>
          </a:xfrm>
          <a:prstGeom prst="flowChartPunchedTape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i9VE3BCZ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36912"/>
            <a:ext cx="2276475" cy="1428750"/>
          </a:xfrm>
          <a:prstGeom prst="rect">
            <a:avLst/>
          </a:prstGeom>
        </p:spPr>
      </p:pic>
      <p:pic>
        <p:nvPicPr>
          <p:cNvPr id="6" name="Рисунок 5" descr="iPLM8NZJ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916832"/>
            <a:ext cx="1790700" cy="1428750"/>
          </a:xfrm>
          <a:prstGeom prst="rect">
            <a:avLst/>
          </a:prstGeom>
        </p:spPr>
      </p:pic>
      <p:pic>
        <p:nvPicPr>
          <p:cNvPr id="7" name="Рисунок 6" descr="iMVQI14Z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412776"/>
            <a:ext cx="3312368" cy="2088232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90600" y="4343400"/>
            <a:ext cx="7848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en-US" sz="1200" b="1" dirty="0">
                <a:latin typeface="Times New Roman" pitchFamily="18" charset="0"/>
                <a:cs typeface="Times New Roman" pitchFamily="18" charset="0"/>
              </a:rPr>
              <a:t>Расходы на физическую культуру и спорт составили </a:t>
            </a:r>
            <a:r>
              <a:rPr lang="ru-RU" altLang="en-US" sz="1200" b="1" dirty="0" smtClean="0">
                <a:latin typeface="Times New Roman" pitchFamily="18" charset="0"/>
                <a:cs typeface="Times New Roman" pitchFamily="18" charset="0"/>
              </a:rPr>
              <a:t> 12 000,00 </a:t>
            </a:r>
            <a:r>
              <a:rPr lang="ru-RU" altLang="en-US" sz="1200" b="1" dirty="0">
                <a:latin typeface="Times New Roman" pitchFamily="18" charset="0"/>
                <a:cs typeface="Times New Roman" pitchFamily="18" charset="0"/>
              </a:rPr>
              <a:t>рублей или </a:t>
            </a:r>
            <a:r>
              <a:rPr lang="ru-RU" altLang="en-US" sz="1200" b="1" dirty="0" smtClean="0">
                <a:latin typeface="Times New Roman" pitchFamily="18" charset="0"/>
                <a:cs typeface="Times New Roman" pitchFamily="18" charset="0"/>
              </a:rPr>
              <a:t>100,00 </a:t>
            </a:r>
            <a:r>
              <a:rPr lang="ru-RU" altLang="en-US" sz="1200" b="1" dirty="0">
                <a:latin typeface="Times New Roman" pitchFamily="18" charset="0"/>
                <a:cs typeface="Times New Roman" pitchFamily="18" charset="0"/>
              </a:rPr>
              <a:t>% от утвержденных </a:t>
            </a:r>
            <a:r>
              <a:rPr lang="ru-RU" altLang="en-US" sz="1200" b="1" dirty="0" smtClean="0">
                <a:latin typeface="Times New Roman" pitchFamily="18" charset="0"/>
                <a:cs typeface="Times New Roman" pitchFamily="18" charset="0"/>
              </a:rPr>
              <a:t> ассигнований.</a:t>
            </a:r>
            <a:endParaRPr lang="ru-RU" altLang="en-US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Расходы направлены на </a:t>
            </a:r>
            <a:r>
              <a:rPr lang="ru-RU" sz="1200" dirty="0" smtClean="0"/>
              <a:t>приобретение призов на проведение спортивных мероприятий.</a:t>
            </a: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en-US" sz="1400" b="1" i="1" dirty="0" smtClean="0">
              <a:latin typeface="Bookman Old Style" pitchFamily="18" charset="0"/>
            </a:endParaRPr>
          </a:p>
          <a:p>
            <a:endParaRPr lang="ru-RU" altLang="en-US" sz="1400" b="1" i="1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4"/>
          <p:cNvSpPr/>
          <p:nvPr/>
        </p:nvSpPr>
        <p:spPr>
          <a:xfrm>
            <a:off x="1089770" y="476672"/>
            <a:ext cx="7586686" cy="792088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48590" tIns="148590" rIns="148590" bIns="148590" numCol="1" spcCol="1270" anchor="ctr" anchorCtr="0">
            <a:noAutofit/>
          </a:bodyPr>
          <a:lstStyle/>
          <a:p>
            <a:pPr lvl="0" algn="ctr" defTabSz="1733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900" b="1" kern="1200" dirty="0" smtClean="0">
                <a:latin typeface="Times New Roman" pitchFamily="18" charset="0"/>
                <a:cs typeface="Times New Roman" pitchFamily="18" charset="0"/>
              </a:rPr>
              <a:t>Физкультура и спорт</a:t>
            </a:r>
            <a:endParaRPr lang="ru-RU" sz="39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71266" y="404664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51520" y="188640"/>
          <a:ext cx="864096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898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102600" y="5732463"/>
            <a:ext cx="609600" cy="5207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altLang="ru-RU" dirty="0" smtClean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4293096"/>
            <a:ext cx="6840760" cy="165618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подпрограммы в 2014г. предоставлена выкупная стоимость собственнику жилого помещения, в аварийном жилом фонде.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71266" y="260648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99592" y="548681"/>
            <a:ext cx="8117119" cy="1512167"/>
            <a:chOff x="83529" y="1"/>
            <a:chExt cx="8261135" cy="207626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3529" y="1"/>
              <a:ext cx="8261135" cy="1584176"/>
            </a:xfrm>
            <a:prstGeom prst="round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90085" y="106556"/>
              <a:ext cx="8048023" cy="19697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u="sng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Муниципальная программа "Содействие занятости населения"</a:t>
              </a:r>
              <a:endPara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Направлено 261 352,54 </a:t>
              </a:r>
              <a:r>
                <a:rPr lang="ru-RU" sz="18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рублей</a:t>
              </a:r>
              <a:endParaRPr lang="ru-RU" sz="18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23528" y="2132856"/>
            <a:ext cx="6070104" cy="2031325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Подпрограмма "Обеспечение временного трудоустройства несовершеннолетних в возрасте от 14 до 18 лет в свободное от учебы время"</a:t>
            </a:r>
            <a:r>
              <a:rPr lang="ru-RU" sz="12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Главной целью создания временных рабочих мест для несовершеннолетних граждан является создание условий формирования у подростков позитивных жизненных навыков, адаптации к трудовой деятельности, социальная и материальная поддержка несовершеннолетних. Согласно заключенным договорам трудоустроено 15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человек. Объем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 на реализацию подпрограммы в 2014 году –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262 000,00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руб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., исполнение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endParaRPr lang="ru-RU" sz="12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261 352,54 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руб., или 99,75 %. 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i91MUR5T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2636912"/>
            <a:ext cx="1905000" cy="2808312"/>
          </a:xfrm>
          <a:prstGeom prst="rect">
            <a:avLst/>
          </a:prstGeom>
        </p:spPr>
      </p:pic>
      <p:pic>
        <p:nvPicPr>
          <p:cNvPr id="12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266" y="404664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04290" y="548680"/>
            <a:ext cx="8139709" cy="1512168"/>
            <a:chOff x="190085" y="0"/>
            <a:chExt cx="8284126" cy="2076261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13076" y="0"/>
              <a:ext cx="8261135" cy="1584176"/>
            </a:xfrm>
            <a:prstGeom prst="round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90085" y="106556"/>
              <a:ext cx="8048023" cy="19697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fontAlgn="t"/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Муниципальная программа </a:t>
              </a:r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«Защита </a:t>
              </a:r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населения и территории муниципального образования поселок Правохеттинский на 2014-2016 </a:t>
              </a:r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годы». Исполнение составило 113 159,77 руб.</a:t>
              </a:r>
              <a:endParaRPr lang="ru-RU" dirty="0">
                <a:solidFill>
                  <a:srgbClr val="002060"/>
                </a:solidFill>
                <a:latin typeface="Arial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79512" y="1772817"/>
            <a:ext cx="8856984" cy="1938992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«Профилактика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терроризма и экстремизма, минимизация и ликвидация их проявлений на территории муниципального  образования поселок Правохеттинский на 2014-2016 годы» "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течение года проводились агитационные мероприятия с населением (беседы); 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общеобразовательных учреждениях посёлка проведены тренировки по отработке людей эвакуации при совершении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терактов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(4  тренировки);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территории посёлка проведено тактико-специальное учение в целях достижения высокой слаженности в работе органов управления Администрации посёлка, руководителей организаций, расположенных и или осуществляющих свою деятельность на территории муниципального образования, формирований постоянно готовности, нештатных аварийно-спасательных служб (гражданских формирований) при ликвидации чрезвычайных ситуаций (в т.ч. терактов), проверки готовности формирований и служб к действиям по ликвидации чрезвычайных ситуаций (в т.ч. терактов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1266" y="404664"/>
            <a:ext cx="603450" cy="79868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1520" y="3789040"/>
            <a:ext cx="8352928" cy="830997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«Организация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осуществление мероприятий в области обеспечения пожарной безопасности на территории муниципального  образования поселок Правохеттинский на 2014-2016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годы»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 на реализацию подпрограммы в 2014 году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85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000,00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исполнение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84 428,88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или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99,33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подпрограммы проведены мероприятия по обслуживанию системы пожарной сигнализации на объектах муниципального образования.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5157192"/>
            <a:ext cx="8352928" cy="1015663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«Организация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осуществление мероприятий в области гражданской обороны, защиты населения и территории муниципального образования поселок Правохеттинский от чрезвычайных ситуаций на 2014-2016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годы»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 на реализацию подпрограммы в 2014 году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000,00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исполнение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28730,89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или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99,07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подпрограммы проведены мероприятия по обслуживанию системы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речевого оповещения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123728" y="692150"/>
            <a:ext cx="6409085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разграничения доходов, расходов и источников финансирования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5580112" y="1484784"/>
            <a:ext cx="485775" cy="719137"/>
          </a:xfrm>
          <a:prstGeom prst="downArrow">
            <a:avLst>
              <a:gd name="adj1" fmla="val 50000"/>
              <a:gd name="adj2" fmla="val 3701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2348880"/>
            <a:ext cx="568863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 каждым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БЮДЖЕТОМ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соответствии с законодательством  Российской  Федерации закреплены ДОХОДЫ, РАСХОДЫ и источники финансирования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95536" y="3789041"/>
            <a:ext cx="8424936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Разграничение доходов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установлено Налоговым кодексом РФ,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Бюджетным кодексом РФ, региональным законодательством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Разграничение расходов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установлено Федеральными законами от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06.10.1999г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№ 184-ФЗ «Об общих принципах организации законодательных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(представительных) и исполнительных органов государственной власти субъектов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от 06.10.2003г. № 131-ФЗ «Об общих принципах местного самоуправления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Федерации», региональным законодательством</a:t>
            </a:r>
          </a:p>
        </p:txBody>
      </p:sp>
      <p:pic>
        <p:nvPicPr>
          <p:cNvPr id="11" name="Рисунок 10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12776"/>
            <a:ext cx="2267744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7584" y="188640"/>
            <a:ext cx="8316415" cy="2075456"/>
            <a:chOff x="83529" y="-41968"/>
            <a:chExt cx="8390682" cy="1616195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13076" y="0"/>
              <a:ext cx="8261135" cy="1191658"/>
            </a:xfrm>
            <a:prstGeom prst="round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83529" y="-41968"/>
              <a:ext cx="8048023" cy="16161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005" tIns="0" rIns="221005" bIns="0" numCol="1" spcCol="1270" anchor="ctr" anchorCtr="0">
              <a:noAutofit/>
            </a:bodyPr>
            <a:lstStyle/>
            <a:p>
              <a:pPr fontAlgn="t"/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Муниципальная программа «Обеспечение качественными услугами жилищно-коммунального хозяйства в муниципальном образовании  поселок Правохеттинский на 2014-2016 годы»</a:t>
              </a:r>
            </a:p>
            <a:p>
              <a:pPr fontAlgn="t"/>
              <a:r>
                <a:rPr lang="ru-RU" dirty="0" smtClean="0">
                  <a:solidFill>
                    <a:srgbClr val="002060"/>
                  </a:solidFill>
                  <a:latin typeface="Arial"/>
                </a:rPr>
                <a:t> Исполнение составило 12 965 875,31 руб.</a:t>
              </a:r>
              <a:endParaRPr lang="ru-RU" dirty="0">
                <a:solidFill>
                  <a:srgbClr val="002060"/>
                </a:solidFill>
                <a:latin typeface="Arial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0" y="1988840"/>
            <a:ext cx="8856984" cy="830997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Комплексное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благоустройство территории муниципального образования поселок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Правохеттинский».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Объем средств на реализацию подпрограммы в 2014 году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945 000,00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исполнение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938 959,92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или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99,36 %. В рамках подпрограммы произведены расходы: по освещению объекта «Рыночная площадь», по озеленению территории  МО (саженцы-1610 шт.), по содержанию остановочных павильонов (4шт.),  по изготовление снежных фигур (4 шт.).</a:t>
            </a:r>
            <a:endParaRPr lang="ru-RU" sz="12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1266" y="404664"/>
            <a:ext cx="603450" cy="79868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1520" y="2924944"/>
            <a:ext cx="8352928" cy="461665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«Энергосбережение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повышение энергетической эффективности муниципального образования поселок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Правохеттинский»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573016"/>
            <a:ext cx="8640960" cy="830997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«Капитальный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ремонт многоквартирных домов и объектов муниципального жилищного фонда, расположенных на территории муниципального образования поселок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Правохеттинский» 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 на реализацию подпрограммы в 2014 году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9 774 49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0,00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исполнение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9 675 364,78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или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98,99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подпрограммы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 капитальный ремонт объекта: многоквартирный жилой дом по адресу ул.Школьная д.9  кв.7,8,9.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797152"/>
            <a:ext cx="8352928" cy="830997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Подпрограмма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модернизация коммунальной инфраструктуры муниципального образования поселок </a:t>
            </a:r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Правохеттинский».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 на реализацию подпрограммы в 2014 году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–2 262 000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исполнение 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2 262 550,61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руб., или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99,98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подпрограммы проведены мероприятия по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капитальному ремонту объекта: «Станция обезжелезивания воды».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594928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Отдельные мероприятия на финансовое расходов,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связанных с разработкой схем водоснабжения и водоотведения на территории муниципального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средств на реализацию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мероприятий-89 000,00 руб., исполнение -89 000,00 руб. (или100%).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941568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об исполнении бюджета МО поселок Правохеттинский по реализации муниципальных программ 2014 г.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11561" y="1700807"/>
          <a:ext cx="7992887" cy="3918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79"/>
                <a:gridCol w="3891880"/>
                <a:gridCol w="1294208"/>
                <a:gridCol w="1294208"/>
                <a:gridCol w="792512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п\п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целевой программы 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Уточненный план,тыс .руб.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Ис полнение, тыс.руб.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Процент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исполнения, 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0" u="none" strike="noStrike" dirty="0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Times New Roman"/>
                        </a:rPr>
                        <a:t>49208,00</a:t>
                      </a:r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Times New Roman"/>
                        </a:rPr>
                        <a:t>48820,23</a:t>
                      </a:r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Times New Roman"/>
                        </a:rPr>
                        <a:t>99,21</a:t>
                      </a:r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675238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 smtClean="0">
                        <a:latin typeface="Arial"/>
                      </a:endParaRPr>
                    </a:p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«Обеспечение качественным жильем»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1242,00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1240,66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99,27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541857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 smtClean="0">
                        <a:latin typeface="Arial"/>
                      </a:endParaRPr>
                    </a:p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«Обеспечение качественными услугами жилищно-коммунального хозяйства в муниципальном образовании  поселок Правохеттинский на 2014-2016 годы»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13071,00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12965,88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99,20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 smtClean="0">
                        <a:latin typeface="Arial"/>
                      </a:endParaRPr>
                    </a:p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«Содействие занятости населения муниципального образования поселок Правохеттинский»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262,00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261,35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99,75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941998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 smtClean="0">
                        <a:latin typeface="Arial"/>
                      </a:endParaRPr>
                    </a:p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«Развитие физической культуры и спорта  муниципального образования поселок Правохеттинский"порта»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12,00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12,00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100,00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332656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920880" cy="648072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об исполнении бюджета МО Надымский район по реализации муниципальных программ 2014 г.(2)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83567" y="1605122"/>
          <a:ext cx="7920881" cy="215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425"/>
                <a:gridCol w="4873625"/>
                <a:gridCol w="707221"/>
                <a:gridCol w="841237"/>
                <a:gridCol w="785373"/>
              </a:tblGrid>
              <a:tr h="7719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п\п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целевой программы 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Уточненный план,тыс .руб.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Ис полнение, тыс.руб.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Процент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исполнения, 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5281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"Защита населения и территории муниципального образования поселок Правохеттинский на 2014-2016 годы"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114,00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113,16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99,26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4003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"Основные направления развития культуры муниципального образования посёлок Правохеттинский"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7119,00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6982,29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98,08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  <a:tr h="4548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latin typeface="Arial"/>
                        </a:rPr>
                        <a:t>Муниципальная программа "Совершенствование муниципального управления в муниципальном образовании поселок Правохеттинский"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27388,00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27244,89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/>
                        </a:rPr>
                        <a:t>99,48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3274" y="332656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47260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0099"/>
                </a:solidFill>
              </a:rPr>
              <a:t>Межбюджетные отношения </a:t>
            </a:r>
            <a:r>
              <a:rPr lang="ru-RU" sz="1400" b="1" dirty="0" smtClean="0"/>
              <a:t>-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процесса;</a:t>
            </a:r>
          </a:p>
          <a:p>
            <a:r>
              <a:rPr lang="ru-RU" sz="1400" b="1" dirty="0" smtClean="0">
                <a:solidFill>
                  <a:srgbClr val="000099"/>
                </a:solidFill>
              </a:rPr>
              <a:t>Межбюджетные трансферты </a:t>
            </a:r>
            <a:r>
              <a:rPr lang="ru-RU" sz="1400" b="1" dirty="0" smtClean="0"/>
              <a:t>– денежные средства, предоставляемые из одного бюджета бюджетной системы Российской Федерации другому.</a:t>
            </a:r>
          </a:p>
          <a:p>
            <a:r>
              <a:rPr lang="ru-RU" sz="1400" b="1" dirty="0" smtClean="0">
                <a:solidFill>
                  <a:srgbClr val="000099"/>
                </a:solidFill>
              </a:rPr>
              <a:t>Дотации</a:t>
            </a:r>
            <a:r>
              <a:rPr lang="ru-RU" sz="1400" b="1" dirty="0" smtClean="0">
                <a:solidFill>
                  <a:srgbClr val="0000CC"/>
                </a:solidFill>
              </a:rPr>
              <a:t> </a:t>
            </a:r>
            <a:r>
              <a:rPr lang="ru-RU" sz="1400" b="1" dirty="0" smtClean="0"/>
              <a:t>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</a:p>
          <a:p>
            <a:r>
              <a:rPr lang="ru-RU" sz="1400" b="1" dirty="0" smtClean="0">
                <a:solidFill>
                  <a:srgbClr val="000099"/>
                </a:solidFill>
              </a:rPr>
              <a:t>Субвенции </a:t>
            </a:r>
            <a:r>
              <a:rPr lang="ru-RU" sz="1400" b="1" dirty="0" smtClean="0"/>
              <a:t>– предоставляются на финансирование «переданных» другим публично-правовым образованиям полномочий;</a:t>
            </a:r>
          </a:p>
          <a:p>
            <a:r>
              <a:rPr lang="ru-RU" sz="1400" b="1" dirty="0" smtClean="0">
                <a:solidFill>
                  <a:srgbClr val="000099"/>
                </a:solidFill>
              </a:rPr>
              <a:t>Субсидии –</a:t>
            </a:r>
            <a:r>
              <a:rPr lang="ru-RU" sz="1400" b="1" dirty="0" smtClean="0"/>
              <a:t> предоставляется на условиях долевого софинансирования расходов других бюджетов.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15282" y="332656"/>
            <a:ext cx="603450" cy="798685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2527001" cy="2016224"/>
          </a:xfrm>
          <a:prstGeom prst="rect">
            <a:avLst/>
          </a:prstGeom>
          <a:noFill/>
          <a:ln w="9525" cmpd="sng">
            <a:solidFill>
              <a:schemeClr val="accent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7" name="Picture 2" descr="\\Forward1\Документы!!!\ОФСКС\Кононенко\Слайды\Бюджет для граждан 2014\Фото межбюджет\image588005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0116" y="4509120"/>
            <a:ext cx="2262354" cy="1812530"/>
          </a:xfrm>
          <a:prstGeom prst="rect">
            <a:avLst/>
          </a:prstGeom>
          <a:noFill/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4" name="Выгнутая вверх стрелка 13"/>
          <p:cNvSpPr/>
          <p:nvPr/>
        </p:nvSpPr>
        <p:spPr>
          <a:xfrm rot="972495">
            <a:off x="2514570" y="3619440"/>
            <a:ext cx="1951465" cy="498578"/>
          </a:xfrm>
          <a:prstGeom prst="curvedDownArrow">
            <a:avLst>
              <a:gd name="adj1" fmla="val 25000"/>
              <a:gd name="adj2" fmla="val 50000"/>
              <a:gd name="adj3" fmla="val 28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267020"/>
            <a:ext cx="1896335" cy="14204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6" name="Выгнутая вверх стрелка 15"/>
          <p:cNvSpPr/>
          <p:nvPr/>
        </p:nvSpPr>
        <p:spPr>
          <a:xfrm rot="1468151">
            <a:off x="5475860" y="4316350"/>
            <a:ext cx="1985752" cy="622593"/>
          </a:xfrm>
          <a:prstGeom prst="curvedDownArrow">
            <a:avLst>
              <a:gd name="adj1" fmla="val 25000"/>
              <a:gd name="adj2" fmla="val 50000"/>
              <a:gd name="adj3" fmla="val 28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16632"/>
            <a:ext cx="8229600" cy="93662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endParaRPr lang="ru-RU" sz="40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15282" y="332656"/>
            <a:ext cx="603450" cy="7986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412776"/>
            <a:ext cx="792088" cy="4896544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rgbClr val="47038B"/>
                </a:solidFill>
              </a:rPr>
              <a:t>Бюджет Ямало-Ненецкого автономного округа</a:t>
            </a:r>
            <a:endParaRPr lang="ru-RU" sz="2400" b="1" dirty="0">
              <a:solidFill>
                <a:srgbClr val="47038B"/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1259632" y="1556792"/>
            <a:ext cx="2016224" cy="936104"/>
          </a:xfrm>
          <a:prstGeom prst="rightArrowCallou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cs typeface="Times New Roman" pitchFamily="18" charset="0"/>
              </a:rPr>
              <a:t>Дотации</a:t>
            </a:r>
            <a:endParaRPr lang="ru-RU" sz="16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1259632" y="2708920"/>
            <a:ext cx="2016224" cy="936104"/>
          </a:xfrm>
          <a:prstGeom prst="rightArrowCallou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cs typeface="Times New Roman" pitchFamily="18" charset="0"/>
              </a:rPr>
              <a:t>Субсидии</a:t>
            </a:r>
            <a:endParaRPr lang="ru-RU" sz="16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1259632" y="3861048"/>
            <a:ext cx="2016224" cy="936104"/>
          </a:xfrm>
          <a:prstGeom prst="rightArrowCallou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cs typeface="Times New Roman" pitchFamily="18" charset="0"/>
              </a:rPr>
              <a:t>Субвенции</a:t>
            </a:r>
            <a:endParaRPr lang="ru-RU" sz="16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1259632" y="5085184"/>
            <a:ext cx="2016224" cy="1008112"/>
          </a:xfrm>
          <a:prstGeom prst="rightArrowCallou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CC"/>
                </a:solidFill>
                <a:cs typeface="Times New Roman" pitchFamily="18" charset="0"/>
              </a:rPr>
              <a:t>Иные </a:t>
            </a:r>
            <a:r>
              <a:rPr lang="ru-RU" sz="1400" b="1" dirty="0" err="1" smtClean="0">
                <a:solidFill>
                  <a:srgbClr val="0000CC"/>
                </a:solidFill>
                <a:cs typeface="Times New Roman" pitchFamily="18" charset="0"/>
              </a:rPr>
              <a:t>межбюд-жетные</a:t>
            </a:r>
            <a:r>
              <a:rPr lang="ru-RU" sz="1400" b="1" dirty="0" smtClean="0">
                <a:solidFill>
                  <a:srgbClr val="0000CC"/>
                </a:solidFill>
                <a:cs typeface="Times New Roman" pitchFamily="18" charset="0"/>
              </a:rPr>
              <a:t> трансферты</a:t>
            </a:r>
            <a:endParaRPr lang="ru-RU" sz="14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1412776"/>
            <a:ext cx="864096" cy="4896544"/>
          </a:xfrm>
          <a:prstGeom prst="rect">
            <a:avLst/>
          </a:prstGeom>
          <a:solidFill>
            <a:srgbClr val="FFFF66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250" b="1" dirty="0" smtClean="0">
                <a:solidFill>
                  <a:srgbClr val="47038B"/>
                </a:solidFill>
              </a:rPr>
              <a:t>Бюджет муниципального образования Надымский район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72400" y="1412776"/>
            <a:ext cx="720080" cy="4896544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100" b="1" dirty="0" smtClean="0">
                <a:solidFill>
                  <a:srgbClr val="47038B"/>
                </a:solidFill>
              </a:rPr>
              <a:t>Бюджет МО </a:t>
            </a:r>
            <a:r>
              <a:rPr lang="ru-RU" sz="2100" b="1" dirty="0" err="1" smtClean="0">
                <a:solidFill>
                  <a:srgbClr val="47038B"/>
                </a:solidFill>
              </a:rPr>
              <a:t>п.Правохеттинский</a:t>
            </a:r>
            <a:endParaRPr lang="ru-RU" sz="2100" b="1" dirty="0" smtClean="0">
              <a:solidFill>
                <a:srgbClr val="47038B"/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4211960" y="1484784"/>
            <a:ext cx="3960440" cy="1008112"/>
          </a:xfrm>
          <a:prstGeom prst="rightArrowCallout">
            <a:avLst/>
          </a:prstGeom>
          <a:solidFill>
            <a:srgbClr val="FFFF66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4F039B"/>
                </a:solidFill>
                <a:cs typeface="Times New Roman" pitchFamily="18" charset="0"/>
              </a:rPr>
              <a:t>Дотации на выравнивание бюджетной обеспеченности</a:t>
            </a:r>
            <a:endParaRPr lang="ru-RU" sz="1400" b="1" dirty="0">
              <a:solidFill>
                <a:srgbClr val="4F039B"/>
              </a:solidFill>
              <a:cs typeface="Times New Roman" pitchFamily="18" charset="0"/>
            </a:endParaRPr>
          </a:p>
        </p:txBody>
      </p:sp>
      <p:sp>
        <p:nvSpPr>
          <p:cNvPr id="15" name="Выноска со стрелкой вправо 14"/>
          <p:cNvSpPr/>
          <p:nvPr/>
        </p:nvSpPr>
        <p:spPr>
          <a:xfrm>
            <a:off x="4211960" y="2564904"/>
            <a:ext cx="3960440" cy="864096"/>
          </a:xfrm>
          <a:prstGeom prst="rightArrowCallout">
            <a:avLst/>
          </a:prstGeom>
          <a:solidFill>
            <a:srgbClr val="FFFF66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4F039B"/>
                </a:solidFill>
                <a:cs typeface="Times New Roman" pitchFamily="18" charset="0"/>
              </a:rPr>
              <a:t>Иные межбюджетные трансферты</a:t>
            </a:r>
          </a:p>
        </p:txBody>
      </p:sp>
      <p:sp>
        <p:nvSpPr>
          <p:cNvPr id="16" name="Выноска со стрелкой влево 15"/>
          <p:cNvSpPr/>
          <p:nvPr/>
        </p:nvSpPr>
        <p:spPr>
          <a:xfrm>
            <a:off x="4211960" y="3789040"/>
            <a:ext cx="3888432" cy="2088232"/>
          </a:xfrm>
          <a:prstGeom prst="leftArrowCallou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F039B"/>
                </a:solidFill>
              </a:rPr>
              <a:t>Иные межбюджетные трансферты на исполнение передаваемых полномочий</a:t>
            </a:r>
            <a:endParaRPr lang="ru-RU" sz="1600" b="1" dirty="0">
              <a:solidFill>
                <a:srgbClr val="4F039B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forward1\Документы!!!\ОФСКС\Кононенко\Слайды\Бюджет для граждан 2014\Фото межбюджет\2kPXFiHEmhE[1]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12830" y="-99392"/>
            <a:ext cx="9556830" cy="69991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57606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по межбюджетным трансфертам </a:t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2014 год.                                                                  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(тыс.руб.)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47664" y="1916832"/>
          <a:ext cx="6984776" cy="6186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1584176"/>
                <a:gridCol w="2160240"/>
                <a:gridCol w="1152128"/>
              </a:tblGrid>
              <a:tr h="82296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аименование  передаваемого полномочия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План на 2014 год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Исполнение на 01.01.2015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г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</a:tr>
              <a:tr h="314418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Составление проекта бюджета поселения, исполнение бюджета поселения, составление отчета об исполнении бюджета поселения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16,00</a:t>
                      </a:r>
                      <a:endParaRPr lang="ru-RU" sz="16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16,00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100 %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</a:tr>
              <a:tr h="314418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Владение, пользование и распоряжение имуществом, находящимся в муниципальной собственности поселения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41,00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41,00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100 %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</a:tr>
              <a:tr h="54753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56,00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56,00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6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100 %</a:t>
                      </a:r>
                    </a:p>
                  </a:txBody>
                  <a:tcPr>
                    <a:solidFill>
                      <a:schemeClr val="accent1">
                        <a:alpha val="29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5282" y="332656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</a:br>
            <a:endParaRPr lang="ru-RU" sz="2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3328997"/>
          </a:xfrm>
        </p:spPr>
        <p:txBody>
          <a:bodyPr anchor="ctr">
            <a:normAutofit fontScale="85000" lnSpcReduction="2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 уважением, Администрация </a:t>
            </a:r>
            <a:b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МО поселок Правохеттинский</a:t>
            </a:r>
          </a:p>
          <a:p>
            <a:endParaRPr lang="ru-RU" sz="72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endParaRPr lang="ru-RU" sz="72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683568" y="1052736"/>
            <a:ext cx="7992888" cy="4179168"/>
            <a:chOff x="827584" y="1916832"/>
            <a:chExt cx="7416824" cy="4179168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827584" y="2368550"/>
              <a:ext cx="2479179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gray">
            <a:xfrm>
              <a:off x="899592" y="2376488"/>
              <a:ext cx="2375421" cy="2803525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gray">
            <a:xfrm>
              <a:off x="899592" y="4440238"/>
              <a:ext cx="2364308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gray">
            <a:xfrm>
              <a:off x="899592" y="2398713"/>
              <a:ext cx="2364308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gray">
            <a:xfrm>
              <a:off x="11493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gray">
            <a:xfrm>
              <a:off x="961220" y="5249863"/>
              <a:ext cx="2302679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gray">
            <a:xfrm>
              <a:off x="1403648" y="1988840"/>
              <a:ext cx="1297856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000000"/>
                  </a:solidFill>
                </a:rPr>
                <a:t>Бюджет</a:t>
              </a:r>
              <a:endParaRPr lang="en-US" dirty="0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gray">
            <a:xfrm>
              <a:off x="827584" y="2564904"/>
              <a:ext cx="2448272" cy="21698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(от старонормандского </a:t>
              </a:r>
              <a:r>
                <a:rPr lang="ru-RU" sz="1500" b="1" i="1" dirty="0" smtClean="0">
                  <a:latin typeface="Times New Roman" pitchFamily="18" charset="0"/>
                  <a:cs typeface="Times New Roman" pitchFamily="18" charset="0"/>
                </a:rPr>
                <a:t>bougette</a:t>
              </a: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 — кошель, сумка, кожаный мешок) —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  </a:r>
              <a:endParaRPr lang="en-US" sz="1500" dirty="0"/>
            </a:p>
          </p:txBody>
        </p:sp>
        <p:sp>
          <p:nvSpPr>
            <p:cNvPr id="16" name="AutoShape 19"/>
            <p:cNvSpPr>
              <a:spLocks noChangeArrowheads="1"/>
            </p:cNvSpPr>
            <p:nvPr/>
          </p:nvSpPr>
          <p:spPr bwMode="gray">
            <a:xfrm>
              <a:off x="35052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20"/>
            <p:cNvSpPr>
              <a:spLocks noChangeArrowheads="1"/>
            </p:cNvSpPr>
            <p:nvPr/>
          </p:nvSpPr>
          <p:spPr bwMode="gray">
            <a:xfrm>
              <a:off x="3538538" y="2376488"/>
              <a:ext cx="2098675" cy="2803525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>
              <a:off x="3556000" y="4440238"/>
              <a:ext cx="20701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>
              <a:off x="3556000" y="2398713"/>
              <a:ext cx="20701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Text Box 29"/>
            <p:cNvSpPr txBox="1">
              <a:spLocks noChangeArrowheads="1"/>
            </p:cNvSpPr>
            <p:nvPr/>
          </p:nvSpPr>
          <p:spPr bwMode="gray">
            <a:xfrm>
              <a:off x="3581400" y="2822575"/>
              <a:ext cx="2057400" cy="19389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поступающие в бюджет денежные средства (налоги юридических и физических лиц, штрафы, административные платежи и сборы, финансовая помощь)</a:t>
              </a:r>
              <a:endParaRPr lang="en-US" sz="1500" dirty="0"/>
            </a:p>
          </p:txBody>
        </p:sp>
        <p:sp>
          <p:nvSpPr>
            <p:cNvPr id="21" name="AutoShape 30"/>
            <p:cNvSpPr>
              <a:spLocks noChangeArrowheads="1"/>
            </p:cNvSpPr>
            <p:nvPr/>
          </p:nvSpPr>
          <p:spPr bwMode="gray">
            <a:xfrm>
              <a:off x="3508375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31"/>
            <p:cNvSpPr>
              <a:spLocks noChangeArrowheads="1"/>
            </p:cNvSpPr>
            <p:nvPr/>
          </p:nvSpPr>
          <p:spPr bwMode="gray">
            <a:xfrm>
              <a:off x="3552825" y="5249863"/>
              <a:ext cx="207010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33"/>
            <p:cNvSpPr>
              <a:spLocks noChangeArrowheads="1"/>
            </p:cNvSpPr>
            <p:nvPr/>
          </p:nvSpPr>
          <p:spPr bwMode="gray">
            <a:xfrm>
              <a:off x="58674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34"/>
            <p:cNvSpPr>
              <a:spLocks noChangeArrowheads="1"/>
            </p:cNvSpPr>
            <p:nvPr/>
          </p:nvSpPr>
          <p:spPr bwMode="gray">
            <a:xfrm>
              <a:off x="5900738" y="2376488"/>
              <a:ext cx="2343670" cy="2803525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35"/>
            <p:cNvSpPr>
              <a:spLocks noChangeArrowheads="1"/>
            </p:cNvSpPr>
            <p:nvPr/>
          </p:nvSpPr>
          <p:spPr bwMode="gray">
            <a:xfrm>
              <a:off x="5918200" y="4440238"/>
              <a:ext cx="22542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36"/>
            <p:cNvSpPr>
              <a:spLocks noChangeArrowheads="1"/>
            </p:cNvSpPr>
            <p:nvPr/>
          </p:nvSpPr>
          <p:spPr bwMode="gray">
            <a:xfrm>
              <a:off x="5918200" y="2398713"/>
              <a:ext cx="22542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6012160" y="1988840"/>
              <a:ext cx="2016224" cy="642938"/>
              <a:chOff x="1289" y="582"/>
              <a:chExt cx="668" cy="668"/>
            </a:xfrm>
          </p:grpSpPr>
          <p:sp>
            <p:nvSpPr>
              <p:cNvPr id="4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43" name="Oval 39"/>
              <p:cNvSpPr>
                <a:spLocks noChangeArrowheads="1"/>
              </p:cNvSpPr>
              <p:nvPr/>
            </p:nvSpPr>
            <p:spPr bwMode="gray">
              <a:xfrm>
                <a:off x="1298" y="582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28" name="Text Box 43"/>
            <p:cNvSpPr txBox="1">
              <a:spLocks noChangeArrowheads="1"/>
            </p:cNvSpPr>
            <p:nvPr/>
          </p:nvSpPr>
          <p:spPr bwMode="gray">
            <a:xfrm>
              <a:off x="6372200" y="1988840"/>
              <a:ext cx="1296144" cy="646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бюджета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 Box 44"/>
            <p:cNvSpPr txBox="1">
              <a:spLocks noChangeArrowheads="1"/>
            </p:cNvSpPr>
            <p:nvPr/>
          </p:nvSpPr>
          <p:spPr bwMode="gray">
            <a:xfrm>
              <a:off x="5943600" y="2822575"/>
              <a:ext cx="2228800" cy="24006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выплачиваемые из бюджета денежные средства (социальные выплаты населению, содержание государственных учреждений (образование, здравоохранение и другие), капитальное строительство и другие)                                                          </a:t>
              </a:r>
            </a:p>
          </p:txBody>
        </p:sp>
        <p:sp>
          <p:nvSpPr>
            <p:cNvPr id="30" name="AutoShape 45"/>
            <p:cNvSpPr>
              <a:spLocks noChangeArrowheads="1"/>
            </p:cNvSpPr>
            <p:nvPr/>
          </p:nvSpPr>
          <p:spPr bwMode="gray">
            <a:xfrm>
              <a:off x="58610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46"/>
            <p:cNvSpPr>
              <a:spLocks noChangeArrowheads="1"/>
            </p:cNvSpPr>
            <p:nvPr/>
          </p:nvSpPr>
          <p:spPr bwMode="gray">
            <a:xfrm>
              <a:off x="5905499" y="5249863"/>
              <a:ext cx="227209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38"/>
            <p:cNvSpPr>
              <a:spLocks noChangeArrowheads="1"/>
            </p:cNvSpPr>
            <p:nvPr/>
          </p:nvSpPr>
          <p:spPr bwMode="gray">
            <a:xfrm>
              <a:off x="971600" y="1916832"/>
              <a:ext cx="2160240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3" name="Oval 39"/>
            <p:cNvSpPr>
              <a:spLocks noChangeArrowheads="1"/>
            </p:cNvSpPr>
            <p:nvPr/>
          </p:nvSpPr>
          <p:spPr bwMode="gray">
            <a:xfrm>
              <a:off x="994237" y="1921644"/>
              <a:ext cx="2089094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4" name="Oval 40"/>
            <p:cNvSpPr>
              <a:spLocks noChangeArrowheads="1"/>
            </p:cNvSpPr>
            <p:nvPr/>
          </p:nvSpPr>
          <p:spPr bwMode="gray">
            <a:xfrm>
              <a:off x="1020108" y="1925494"/>
              <a:ext cx="2040586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5" name="Oval 41"/>
            <p:cNvSpPr>
              <a:spLocks noChangeArrowheads="1"/>
            </p:cNvSpPr>
            <p:nvPr/>
          </p:nvSpPr>
          <p:spPr bwMode="gray">
            <a:xfrm>
              <a:off x="1042746" y="1931269"/>
              <a:ext cx="1940335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6" name="Oval 42"/>
            <p:cNvSpPr>
              <a:spLocks noChangeArrowheads="1"/>
            </p:cNvSpPr>
            <p:nvPr/>
          </p:nvSpPr>
          <p:spPr bwMode="gray">
            <a:xfrm>
              <a:off x="1155932" y="1946669"/>
              <a:ext cx="1723665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37" name="Oval 38"/>
            <p:cNvSpPr>
              <a:spLocks noChangeArrowheads="1"/>
            </p:cNvSpPr>
            <p:nvPr/>
          </p:nvSpPr>
          <p:spPr bwMode="gray">
            <a:xfrm>
              <a:off x="3635896" y="1916832"/>
              <a:ext cx="1872208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8" name="Oval 39"/>
            <p:cNvSpPr>
              <a:spLocks noChangeArrowheads="1"/>
            </p:cNvSpPr>
            <p:nvPr/>
          </p:nvSpPr>
          <p:spPr bwMode="gray">
            <a:xfrm>
              <a:off x="3655515" y="1921644"/>
              <a:ext cx="1810548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gray">
            <a:xfrm>
              <a:off x="3677937" y="1925494"/>
              <a:ext cx="1768508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gray">
            <a:xfrm>
              <a:off x="3697556" y="1931269"/>
              <a:ext cx="1681624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gray">
            <a:xfrm>
              <a:off x="3795650" y="1946669"/>
              <a:ext cx="1493843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7" name="Text Box 43"/>
          <p:cNvSpPr txBox="1">
            <a:spLocks noChangeArrowheads="1"/>
          </p:cNvSpPr>
          <p:nvPr/>
        </p:nvSpPr>
        <p:spPr bwMode="gray">
          <a:xfrm>
            <a:off x="1331640" y="1196752"/>
            <a:ext cx="12961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 Box 43"/>
          <p:cNvSpPr txBox="1">
            <a:spLocks noChangeArrowheads="1"/>
          </p:cNvSpPr>
          <p:nvPr/>
        </p:nvSpPr>
        <p:spPr bwMode="gray">
          <a:xfrm>
            <a:off x="3851920" y="1052736"/>
            <a:ext cx="158417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67544" y="479715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расходная часть бюджета превышает доходную, то бюджет формируется с </a:t>
            </a:r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  <a:endParaRPr lang="ru-RU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Превышение доходов над расходами  образует положительный остаток бюджета </a:t>
            </a:r>
            <a:r>
              <a:rPr lang="ru-RU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39552" y="5445224"/>
            <a:ext cx="8280920" cy="923330"/>
          </a:xfrm>
          <a:prstGeom prst="rect">
            <a:avLst/>
          </a:prstGeom>
          <a:solidFill>
            <a:srgbClr val="FDFDC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—</a:t>
            </a:r>
          </a:p>
          <a:p>
            <a:pPr algn="ctr"/>
            <a:r>
              <a:rPr lang="ru-RU" b="1" i="1" dirty="0" smtClean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основополагающее требование, предъявляемое к органам, составляющим и утверждающим бюджет</a:t>
            </a:r>
          </a:p>
        </p:txBody>
      </p:sp>
      <p:pic>
        <p:nvPicPr>
          <p:cNvPr id="51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98072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Принцип прозрачности (открытости)бюджетной системы Российской Федерации означает:</a:t>
            </a:r>
            <a:endParaRPr lang="ru-RU" dirty="0"/>
          </a:p>
        </p:txBody>
      </p:sp>
      <p:pic>
        <p:nvPicPr>
          <p:cNvPr id="6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3274" y="188640"/>
            <a:ext cx="603450" cy="79868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55776" y="6093296"/>
            <a:ext cx="64087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Бюджетный кодекс Российской Федерации, статья 36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1700808"/>
            <a:ext cx="7272808" cy="369331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Обязательное опубликование в средствах массовой информации утвержденных бюджетов и отчетов об их исполнении;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Доступность иных сведений о бюджетах;</a:t>
            </a:r>
          </a:p>
          <a:p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Обязательная открытость для общества проектов бюджетов, обеспечение доступа к информации на едином портале бюджетной системы Российской Федерации в сети«Интернет»;</a:t>
            </a:r>
          </a:p>
          <a:p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Преемственность бюджетной классификации Российской Федерации, а также обеспечение сопоставимости показателей бюджета отчетного, текущего и очередного финансового года.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24300" y="836613"/>
            <a:ext cx="4762500" cy="2143125"/>
          </a:xfrm>
        </p:spPr>
        <p:txBody>
          <a:bodyPr>
            <a:normAutofit/>
          </a:bodyPr>
          <a:lstStyle/>
          <a:p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составляют собственные доходы (налоговые и неналоговые) и безвозмездные поступления от других бюджетов в виде дотаций, субвенций и иных межбюджетных трансфертов</a:t>
            </a:r>
            <a:endParaRPr lang="ru-RU" alt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Номер слайда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00B7E1F-8A9F-4C88-B6FF-112AED2DD501}" type="slidenum">
              <a:rPr lang="ru-RU" altLang="ru-RU" smtClean="0">
                <a:solidFill>
                  <a:srgbClr val="2C6284"/>
                </a:solidFill>
              </a:rPr>
              <a:pPr eaLnBrk="1" hangingPunct="1"/>
              <a:t>6</a:t>
            </a:fld>
            <a:endParaRPr lang="ru-RU" altLang="ru-RU" dirty="0" smtClean="0">
              <a:solidFill>
                <a:srgbClr val="2C6284"/>
              </a:solidFill>
            </a:endParaRPr>
          </a:p>
        </p:txBody>
      </p:sp>
      <p:pic>
        <p:nvPicPr>
          <p:cNvPr id="3076" name="Picture 15" descr="1354528072_4009_thumbz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84413"/>
            <a:ext cx="2857500" cy="212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7" descr="167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6338"/>
            <a:ext cx="28797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Прямоугольник 6"/>
          <p:cNvSpPr>
            <a:spLocks noChangeArrowheads="1"/>
          </p:cNvSpPr>
          <p:nvPr/>
        </p:nvSpPr>
        <p:spPr bwMode="auto">
          <a:xfrm>
            <a:off x="4067175" y="3733800"/>
            <a:ext cx="43211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включают расходы на</a:t>
            </a:r>
          </a:p>
          <a:p>
            <a:pPr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государственных (муниципальных) услуг, социальное обеспечение населения, бюджетные инвестиции, предоставление межбюджетных трансфертов, обслуживание государственного (муниципального) долга</a:t>
            </a:r>
          </a:p>
        </p:txBody>
      </p:sp>
      <p:pic>
        <p:nvPicPr>
          <p:cNvPr id="7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6972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04029984"/>
              </p:ext>
            </p:extLst>
          </p:nvPr>
        </p:nvGraphicFramePr>
        <p:xfrm>
          <a:off x="467544" y="1628800"/>
          <a:ext cx="824718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15616" y="676393"/>
            <a:ext cx="77557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Основные параметры бюджета муниципального образования поселок Правохеттинский (тыс. рублей)</a:t>
            </a:r>
            <a:endParaRPr lang="en-US" sz="2000" b="1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85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Номер слайда 20"/>
          <p:cNvSpPr txBox="1">
            <a:spLocks noGrp="1"/>
          </p:cNvSpPr>
          <p:nvPr/>
        </p:nvSpPr>
        <p:spPr bwMode="auto">
          <a:xfrm>
            <a:off x="8786813" y="6572250"/>
            <a:ext cx="357187" cy="285750"/>
          </a:xfrm>
          <a:prstGeom prst="rect">
            <a:avLst/>
          </a:prstGeom>
          <a:solidFill>
            <a:srgbClr val="1F49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CDE1376F-EBBA-45B7-BD21-AC97A4EB5B5F}" type="slidenum">
              <a:rPr lang="ru-RU" altLang="ru-RU" sz="10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58000"/>
            <a:ext cx="9144000" cy="714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72" name="Text Box 15"/>
          <p:cNvSpPr txBox="1">
            <a:spLocks noChangeArrowheads="1"/>
          </p:cNvSpPr>
          <p:nvPr/>
        </p:nvSpPr>
        <p:spPr bwMode="auto">
          <a:xfrm>
            <a:off x="5724525" y="3587750"/>
            <a:ext cx="3419475" cy="287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dirty="0">
                <a:solidFill>
                  <a:schemeClr val="tx1"/>
                </a:solidFill>
              </a:rPr>
              <a:t>       </a:t>
            </a:r>
            <a:r>
              <a:rPr lang="ru-RU" altLang="ru-RU" sz="1500" dirty="0" smtClean="0">
                <a:solidFill>
                  <a:schemeClr val="tx1"/>
                </a:solidFill>
              </a:rPr>
              <a:t>Наибольшие поступления в структуре налоговых и неналоговых доходах составили</a:t>
            </a:r>
            <a:r>
              <a:rPr lang="en-US" altLang="ru-RU" sz="1500" dirty="0" smtClean="0">
                <a:solidFill>
                  <a:schemeClr val="tx1"/>
                </a:solidFill>
              </a:rPr>
              <a:t>: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500" b="1" dirty="0" smtClean="0">
                <a:solidFill>
                  <a:schemeClr val="tx1"/>
                </a:solidFill>
              </a:rPr>
              <a:t>        налог </a:t>
            </a:r>
            <a:r>
              <a:rPr lang="ru-RU" altLang="ru-RU" sz="1500" b="1" dirty="0">
                <a:solidFill>
                  <a:schemeClr val="tx1"/>
                </a:solidFill>
              </a:rPr>
              <a:t>на доходы </a:t>
            </a:r>
          </a:p>
          <a:p>
            <a:pPr eaLnBrk="1" hangingPunct="1"/>
            <a:r>
              <a:rPr lang="ru-RU" altLang="ru-RU" sz="1500" b="1" dirty="0">
                <a:solidFill>
                  <a:schemeClr val="tx1"/>
                </a:solidFill>
              </a:rPr>
              <a:t>        физических лиц</a:t>
            </a:r>
            <a:r>
              <a:rPr lang="ru-RU" altLang="ru-RU" sz="1500" dirty="0">
                <a:solidFill>
                  <a:schemeClr val="tx1"/>
                </a:solidFill>
              </a:rPr>
              <a:t> – </a:t>
            </a:r>
          </a:p>
          <a:p>
            <a:pPr eaLnBrk="1" hangingPunct="1"/>
            <a:r>
              <a:rPr lang="ru-RU" altLang="ru-RU" sz="1500" dirty="0">
                <a:solidFill>
                  <a:schemeClr val="tx1"/>
                </a:solidFill>
              </a:rPr>
              <a:t>        </a:t>
            </a:r>
            <a:r>
              <a:rPr lang="ru-RU" altLang="ru-RU" sz="1500" dirty="0" smtClean="0">
                <a:solidFill>
                  <a:schemeClr val="tx1"/>
                </a:solidFill>
              </a:rPr>
              <a:t>4 983тыс. </a:t>
            </a:r>
            <a:r>
              <a:rPr lang="ru-RU" altLang="ru-RU" sz="1500" dirty="0">
                <a:solidFill>
                  <a:schemeClr val="tx1"/>
                </a:solidFill>
              </a:rPr>
              <a:t>руб. </a:t>
            </a:r>
            <a:r>
              <a:rPr lang="ru-RU" altLang="ru-RU" sz="1500" dirty="0" smtClean="0">
                <a:solidFill>
                  <a:schemeClr val="tx1"/>
                </a:solidFill>
              </a:rPr>
              <a:t>(67,15%)</a:t>
            </a:r>
            <a:r>
              <a:rPr lang="en-US" altLang="ru-RU" sz="1500" dirty="0">
                <a:solidFill>
                  <a:schemeClr val="tx1"/>
                </a:solidFill>
              </a:rPr>
              <a:t>;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ru-RU" sz="1500" dirty="0">
                <a:solidFill>
                  <a:schemeClr val="tx1"/>
                </a:solidFill>
              </a:rPr>
              <a:t>       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налоги на имущество -      </a:t>
            </a:r>
          </a:p>
          <a:p>
            <a:pPr eaLnBrk="1" hangingPunct="1"/>
            <a:r>
              <a:rPr lang="ru-RU" altLang="ru-RU" sz="1500" b="1" dirty="0">
                <a:solidFill>
                  <a:schemeClr val="tx1"/>
                </a:solidFill>
              </a:rPr>
              <a:t>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       </a:t>
            </a:r>
            <a:r>
              <a:rPr lang="ru-RU" altLang="ru-RU" sz="1500" dirty="0" smtClean="0">
                <a:solidFill>
                  <a:schemeClr val="tx1"/>
                </a:solidFill>
              </a:rPr>
              <a:t>343 тыс. </a:t>
            </a:r>
            <a:r>
              <a:rPr lang="ru-RU" altLang="ru-RU" sz="1500" dirty="0">
                <a:solidFill>
                  <a:schemeClr val="tx1"/>
                </a:solidFill>
              </a:rPr>
              <a:t>руб</a:t>
            </a:r>
            <a:r>
              <a:rPr lang="ru-RU" altLang="ru-RU" sz="1500" dirty="0" smtClean="0">
                <a:solidFill>
                  <a:schemeClr val="tx1"/>
                </a:solidFill>
              </a:rPr>
              <a:t>. (4,63%);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       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доходы от использования      </a:t>
            </a:r>
          </a:p>
          <a:p>
            <a:pPr eaLnBrk="1" hangingPunct="1"/>
            <a:r>
              <a:rPr lang="ru-RU" altLang="ru-RU" sz="1500" b="1" dirty="0">
                <a:solidFill>
                  <a:schemeClr val="tx1"/>
                </a:solidFill>
              </a:rPr>
              <a:t>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       имущества </a:t>
            </a:r>
            <a:r>
              <a:rPr lang="ru-RU" altLang="ru-RU" sz="1500" dirty="0" smtClean="0">
                <a:solidFill>
                  <a:schemeClr val="tx1"/>
                </a:solidFill>
              </a:rPr>
              <a:t>– 1 974 тыс. руб.      </a:t>
            </a:r>
          </a:p>
          <a:p>
            <a:pPr eaLnBrk="1" hangingPunct="1"/>
            <a:r>
              <a:rPr lang="ru-RU" altLang="ru-RU" sz="1500" dirty="0">
                <a:solidFill>
                  <a:schemeClr val="tx1"/>
                </a:solidFill>
              </a:rPr>
              <a:t> </a:t>
            </a:r>
            <a:r>
              <a:rPr lang="ru-RU" altLang="ru-RU" sz="1500" dirty="0" smtClean="0">
                <a:solidFill>
                  <a:schemeClr val="tx1"/>
                </a:solidFill>
              </a:rPr>
              <a:t>       (26,60%).</a:t>
            </a:r>
          </a:p>
          <a:p>
            <a:pPr eaLnBrk="1" hangingPunct="1"/>
            <a:r>
              <a:rPr lang="ru-RU" altLang="ru-RU" sz="1500" b="1" dirty="0" smtClean="0">
                <a:solidFill>
                  <a:schemeClr val="tx1"/>
                </a:solidFill>
              </a:rPr>
              <a:t>        </a:t>
            </a:r>
            <a:endParaRPr lang="ru-RU" altLang="ru-RU" sz="1600" dirty="0">
              <a:solidFill>
                <a:schemeClr val="tx1"/>
              </a:solidFill>
            </a:endParaRPr>
          </a:p>
        </p:txBody>
      </p:sp>
      <p:sp>
        <p:nvSpPr>
          <p:cNvPr id="11273" name="Text Box 16"/>
          <p:cNvSpPr txBox="1">
            <a:spLocks noChangeArrowheads="1"/>
          </p:cNvSpPr>
          <p:nvPr/>
        </p:nvSpPr>
        <p:spPr bwMode="auto">
          <a:xfrm>
            <a:off x="73817" y="3573463"/>
            <a:ext cx="399335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В 2014 </a:t>
            </a:r>
            <a:r>
              <a:rPr lang="ru-RU" altLang="ru-RU" sz="1500" dirty="0">
                <a:solidFill>
                  <a:schemeClr val="tx1"/>
                </a:solidFill>
              </a:rPr>
              <a:t>году </a:t>
            </a:r>
            <a:r>
              <a:rPr lang="ru-RU" altLang="ru-RU" sz="1500" dirty="0" smtClean="0">
                <a:solidFill>
                  <a:schemeClr val="tx1"/>
                </a:solidFill>
              </a:rPr>
              <a:t>из </a:t>
            </a:r>
            <a:r>
              <a:rPr lang="ru-RU" altLang="ru-RU" sz="1500" dirty="0">
                <a:solidFill>
                  <a:schemeClr val="tx1"/>
                </a:solidFill>
              </a:rPr>
              <a:t>бюджетов </a:t>
            </a:r>
            <a:r>
              <a:rPr lang="ru-RU" altLang="ru-RU" sz="1500" dirty="0" smtClean="0">
                <a:solidFill>
                  <a:schemeClr val="tx1"/>
                </a:solidFill>
              </a:rPr>
              <a:t>других</a:t>
            </a:r>
          </a:p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уровней поступили</a:t>
            </a:r>
            <a:r>
              <a:rPr lang="en-US" altLang="ru-RU" sz="1500" dirty="0" smtClean="0">
                <a:solidFill>
                  <a:schemeClr val="tx1"/>
                </a:solidFill>
              </a:rPr>
              <a:t>: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500" b="1" dirty="0">
                <a:solidFill>
                  <a:schemeClr val="tx1"/>
                </a:solidFill>
              </a:rPr>
              <a:t>дотации</a:t>
            </a:r>
            <a:r>
              <a:rPr lang="ru-RU" altLang="ru-RU" sz="1500" dirty="0">
                <a:solidFill>
                  <a:schemeClr val="tx1"/>
                </a:solidFill>
              </a:rPr>
              <a:t> –  </a:t>
            </a:r>
            <a:r>
              <a:rPr lang="ru-RU" altLang="ru-RU" sz="1500" dirty="0" smtClean="0">
                <a:solidFill>
                  <a:schemeClr val="tx1"/>
                </a:solidFill>
              </a:rPr>
              <a:t>29 337 тыс. </a:t>
            </a:r>
            <a:r>
              <a:rPr lang="ru-RU" altLang="ru-RU" sz="1500" dirty="0">
                <a:solidFill>
                  <a:schemeClr val="tx1"/>
                </a:solidFill>
              </a:rPr>
              <a:t>руб.</a:t>
            </a:r>
          </a:p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(62,91 </a:t>
            </a:r>
            <a:r>
              <a:rPr lang="ru-RU" altLang="ru-RU" sz="1500" dirty="0">
                <a:solidFill>
                  <a:schemeClr val="tx1"/>
                </a:solidFill>
              </a:rPr>
              <a:t>%)</a:t>
            </a:r>
            <a:r>
              <a:rPr lang="en-US" altLang="ru-RU" sz="1500" dirty="0" smtClean="0">
                <a:solidFill>
                  <a:schemeClr val="tx1"/>
                </a:solidFill>
              </a:rPr>
              <a:t>;</a:t>
            </a:r>
            <a:endParaRPr lang="ru-RU" altLang="ru-RU" sz="15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500" b="1" dirty="0" smtClean="0">
                <a:solidFill>
                  <a:schemeClr val="tx1"/>
                </a:solidFill>
              </a:rPr>
              <a:t>субвенции</a:t>
            </a:r>
            <a:r>
              <a:rPr lang="ru-RU" altLang="ru-RU" sz="1500" dirty="0" smtClean="0">
                <a:solidFill>
                  <a:schemeClr val="tx1"/>
                </a:solidFill>
              </a:rPr>
              <a:t> </a:t>
            </a:r>
            <a:r>
              <a:rPr lang="ru-RU" altLang="ru-RU" sz="1500" dirty="0">
                <a:solidFill>
                  <a:schemeClr val="tx1"/>
                </a:solidFill>
              </a:rPr>
              <a:t>– </a:t>
            </a:r>
            <a:r>
              <a:rPr lang="ru-RU" altLang="ru-RU" sz="1500" dirty="0" smtClean="0">
                <a:solidFill>
                  <a:schemeClr val="tx1"/>
                </a:solidFill>
              </a:rPr>
              <a:t>198 тыс. </a:t>
            </a:r>
            <a:r>
              <a:rPr lang="ru-RU" altLang="ru-RU" sz="1500" dirty="0">
                <a:solidFill>
                  <a:schemeClr val="tx1"/>
                </a:solidFill>
              </a:rPr>
              <a:t>руб. </a:t>
            </a:r>
          </a:p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(0,42%);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500" b="1" dirty="0" smtClean="0">
                <a:solidFill>
                  <a:schemeClr val="tx1"/>
                </a:solidFill>
              </a:rPr>
              <a:t>иные межбюджетные трансферты </a:t>
            </a:r>
            <a:r>
              <a:rPr lang="ru-RU" altLang="ru-RU" sz="1500" dirty="0" smtClean="0">
                <a:solidFill>
                  <a:schemeClr val="tx1"/>
                </a:solidFill>
              </a:rPr>
              <a:t>–</a:t>
            </a:r>
          </a:p>
          <a:p>
            <a:pPr eaLnBrk="1" hangingPunct="1"/>
            <a:r>
              <a:rPr lang="ru-RU" altLang="ru-RU" sz="1500" dirty="0" smtClean="0">
                <a:solidFill>
                  <a:schemeClr val="tx1"/>
                </a:solidFill>
              </a:rPr>
              <a:t>9 675 тыс. руб. (20,75%).</a:t>
            </a:r>
            <a:endParaRPr lang="ru-RU" altLang="ru-RU" sz="1500" dirty="0">
              <a:solidFill>
                <a:schemeClr val="tx1"/>
              </a:solidFill>
            </a:endParaRPr>
          </a:p>
        </p:txBody>
      </p:sp>
      <p:sp>
        <p:nvSpPr>
          <p:cNvPr id="11276" name="WordArt 24"/>
          <p:cNvSpPr>
            <a:spLocks noChangeArrowheads="1" noChangeShapeType="1" noTextEdit="1"/>
          </p:cNvSpPr>
          <p:nvPr/>
        </p:nvSpPr>
        <p:spPr bwMode="auto">
          <a:xfrm>
            <a:off x="3203575" y="1557338"/>
            <a:ext cx="2881313" cy="1295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ДОХОДЫ БЮДЖЕТА</a:t>
            </a:r>
          </a:p>
        </p:txBody>
      </p:sp>
      <p:sp>
        <p:nvSpPr>
          <p:cNvPr id="11277" name="Text Box 25"/>
          <p:cNvSpPr txBox="1">
            <a:spLocks noChangeArrowheads="1"/>
          </p:cNvSpPr>
          <p:nvPr/>
        </p:nvSpPr>
        <p:spPr bwMode="auto">
          <a:xfrm>
            <a:off x="716758" y="2708275"/>
            <a:ext cx="2127049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chemeClr val="tx1"/>
                </a:solidFill>
              </a:rPr>
              <a:t>Безвозмездные </a:t>
            </a:r>
          </a:p>
          <a:p>
            <a:pPr eaLnBrk="1" hangingPunct="1"/>
            <a:r>
              <a:rPr lang="ru-RU" altLang="ru-RU" b="1" dirty="0">
                <a:solidFill>
                  <a:schemeClr val="tx1"/>
                </a:solidFill>
              </a:rPr>
              <a:t>поступления</a:t>
            </a:r>
          </a:p>
        </p:txBody>
      </p:sp>
      <p:sp>
        <p:nvSpPr>
          <p:cNvPr id="11278" name="Text Box 26"/>
          <p:cNvSpPr txBox="1">
            <a:spLocks noChangeArrowheads="1"/>
          </p:cNvSpPr>
          <p:nvPr/>
        </p:nvSpPr>
        <p:spPr bwMode="auto">
          <a:xfrm>
            <a:off x="6097875" y="2703294"/>
            <a:ext cx="2813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</a:rPr>
              <a:t>Налоговые и </a:t>
            </a:r>
          </a:p>
          <a:p>
            <a:pPr eaLnBrk="1" hangingPunct="1"/>
            <a:r>
              <a:rPr lang="ru-RU" altLang="ru-RU" b="1" dirty="0">
                <a:solidFill>
                  <a:schemeClr val="tx1"/>
                </a:solidFill>
              </a:rPr>
              <a:t>н</a:t>
            </a:r>
            <a:r>
              <a:rPr lang="ru-RU" altLang="ru-RU" b="1" dirty="0" smtClean="0">
                <a:solidFill>
                  <a:schemeClr val="tx1"/>
                </a:solidFill>
              </a:rPr>
              <a:t>еналоговые доходы</a:t>
            </a:r>
            <a:endParaRPr lang="ru-RU" altLang="ru-RU" b="1" dirty="0">
              <a:solidFill>
                <a:schemeClr val="tx1"/>
              </a:solidFill>
            </a:endParaRPr>
          </a:p>
        </p:txBody>
      </p:sp>
      <p:sp>
        <p:nvSpPr>
          <p:cNvPr id="11279" name="WordArt 27"/>
          <p:cNvSpPr>
            <a:spLocks noChangeArrowheads="1" noChangeShapeType="1" noTextEdit="1"/>
          </p:cNvSpPr>
          <p:nvPr/>
        </p:nvSpPr>
        <p:spPr bwMode="auto">
          <a:xfrm>
            <a:off x="3190588" y="4653136"/>
            <a:ext cx="2894300" cy="864096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2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46632</a:t>
            </a:r>
            <a:endParaRPr lang="ru-RU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2266606749"/>
              </p:ext>
            </p:extLst>
          </p:nvPr>
        </p:nvGraphicFramePr>
        <p:xfrm>
          <a:off x="2627784" y="1915017"/>
          <a:ext cx="396034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http://www.virtuzor.ru/data/projects/photos/10/55/d831eac1f8f702329e54fa29181b9d1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300192" y="823005"/>
            <a:ext cx="2674469" cy="1782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bezformata.ru/content/Images/000/057/203/image5720370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736304" cy="1952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99258" y="116632"/>
            <a:ext cx="603450" cy="7986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507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forward1\Документы!!!\Обмен для всех!!!\ДИМА\На альбом Дунаевой Л.Д\УКСиКР\Фото Надыма\НАДЫМ сити\НАДЫМ(~1\ГЕРБНА~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904" y="285728"/>
            <a:ext cx="603450" cy="798685"/>
          </a:xfrm>
          <a:prstGeom prst="rect">
            <a:avLst/>
          </a:prstGeom>
          <a:noFill/>
        </p:spPr>
      </p:pic>
      <p:graphicFrame>
        <p:nvGraphicFramePr>
          <p:cNvPr id="11" name="Объект 1"/>
          <p:cNvGraphicFramePr/>
          <p:nvPr>
            <p:extLst>
              <p:ext uri="{D42A27DB-BD31-4B8C-83A1-F6EECF244321}">
                <p14:modId xmlns="" xmlns:p14="http://schemas.microsoft.com/office/powerpoint/2010/main" val="3804243248"/>
              </p:ext>
            </p:extLst>
          </p:nvPr>
        </p:nvGraphicFramePr>
        <p:xfrm>
          <a:off x="357158" y="1091201"/>
          <a:ext cx="8352927" cy="5440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5">
      <a:dk1>
        <a:sysClr val="windowText" lastClr="000000"/>
      </a:dk1>
      <a:lt1>
        <a:srgbClr val="C9FAED"/>
      </a:lt1>
      <a:dk2>
        <a:srgbClr val="CCFFFF"/>
      </a:dk2>
      <a:lt2>
        <a:srgbClr val="E6F8F5"/>
      </a:lt2>
      <a:accent1>
        <a:srgbClr val="94F6DB"/>
      </a:accent1>
      <a:accent2>
        <a:srgbClr val="0000FF"/>
      </a:accent2>
      <a:accent3>
        <a:srgbClr val="0BD0D9"/>
      </a:accent3>
      <a:accent4>
        <a:srgbClr val="FFFF00"/>
      </a:accent4>
      <a:accent5>
        <a:srgbClr val="CC00CC"/>
      </a:accent5>
      <a:accent6>
        <a:srgbClr val="74FFFD"/>
      </a:accent6>
      <a:hlink>
        <a:srgbClr val="FEC1FF"/>
      </a:hlink>
      <a:folHlink>
        <a:srgbClr val="9EFFFE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7186</TotalTime>
  <Words>2309</Words>
  <Application>Microsoft Office PowerPoint</Application>
  <PresentationFormat>Экран (4:3)</PresentationFormat>
  <Paragraphs>353</Paragraphs>
  <Slides>36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Тема1</vt:lpstr>
      <vt:lpstr>Слайд 1</vt:lpstr>
      <vt:lpstr>Слайд 2</vt:lpstr>
      <vt:lpstr>Слайд 3</vt:lpstr>
      <vt:lpstr>Слайд 4</vt:lpstr>
      <vt:lpstr>Слайд 5</vt:lpstr>
      <vt:lpstr>Доходы БЮДЖЕТА составляют собственные доходы (налоговые и неналоговые) и безвозмездные поступления от других бюджетов в виде дотаций, субвенций и иных межбюджетных трансфертов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Динамика исполнения расходов муниципального образования  поселок Правохеттинский за 2013-2014 гг. (тыс.руб.)</vt:lpstr>
      <vt:lpstr> </vt:lpstr>
      <vt:lpstr> </vt:lpstr>
      <vt:lpstr>Структура расходов за 2014 год по экономическим статьям</vt:lpstr>
      <vt:lpstr>Слайд 19</vt:lpstr>
      <vt:lpstr>Исполнение бюджета муниципального образования поселок Правохеттинский в сфере жилищно-коммунального хозяйства за 2014 год (тыс. руб.) </vt:lpstr>
      <vt:lpstr>Исполнение бюджета муниципального образования поселок Правохеттинский в сфере  национальной экономики за 2014 год (тыс. руб.)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Отчет об исполнении бюджета МО поселок Правохеттинский по реализации муниципальных программ 2014 г.</vt:lpstr>
      <vt:lpstr>Отчет об исполнении бюджета МО Надымский район по реализации муниципальных программ 2014 г.(2)</vt:lpstr>
      <vt:lpstr>Слайд 33</vt:lpstr>
      <vt:lpstr>Межбюджетные отношения</vt:lpstr>
      <vt:lpstr>Исполнение по межбюджетным трансфертам  за 2014 год.                                                                   (тыс.руб.)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slavchenko</dc:creator>
  <cp:lastModifiedBy>Малова</cp:lastModifiedBy>
  <cp:revision>665</cp:revision>
  <dcterms:created xsi:type="dcterms:W3CDTF">2010-05-06T03:26:40Z</dcterms:created>
  <dcterms:modified xsi:type="dcterms:W3CDTF">2015-06-18T11:08:39Z</dcterms:modified>
</cp:coreProperties>
</file>